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999" cy="6857999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跨国经营的 AI 原生系统解决方案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双入口承接需求，按任务组织价值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需求、执行与长期经营之间的断层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专业判断，在真实交付中持续进化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我们的垂类模型，目标领先在哪里？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可规模化的跨国经营能力网络</a:t>
            </a:r>
          </a:p>
          <a:p>
            <a:r>
              <a:t>可编辑版本：所有可见文字均为独立文本框。示意图和评分条可修改；Logo 为图片。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我们的价值-专业领域垂类头部大模型</a:t>
            </a:r>
          </a:p>
          <a:p>
            <a:r>
              <a:t>可编辑版本：所有可见文字均为独立文本框。示意图和评分条可修改；Logo 为图片。</a:t>
            </a:r>
          </a:p>
          <a:p>
            <a:r>
              <a:t># 估值参照与口径</a:t>
            </a:r>
          </a:p>
          <a:p/>
          <a:p>
            <a:r>
              <a:t>资料整理日期：2026-09-07。以下保留原币种；不同日期、融资估值、上市市值和媒体报道值不作同口径排名。</a:t>
            </a:r>
          </a:p>
          <a:p/>
          <a:p>
            <a:r>
              <a:t>| 公司 | 金额 | 日期和口径 | 来源 |</a:t>
            </a:r>
          </a:p>
          <a:p>
            <a:r>
              <a:t>|---|---|---|---|</a:t>
            </a:r>
          </a:p>
          <a:p>
            <a:r>
              <a:t>| Harvey | 110亿美元 | 2026-03-25 融资估值 | https://www.prnewswire.com/news-releases/harvey-raises-at-11-billion-valuation-to-scale-agents-across-law-firms-and-enterprises-302724309.html |</a:t>
            </a:r>
          </a:p>
          <a:p>
            <a:r>
              <a:t>| Legora | 56亿美元 | 2026-04-30 投后估值 | https://legora.com/newsroom/legora-extends-series-d-with-additional-50-million-welcomes-atlassian-and-nventures-as-investors |</a:t>
            </a:r>
          </a:p>
          <a:p>
            <a:r>
              <a:t>| Sierra | 超过150亿美元 | 2026-05-04 融资估值 | https://sierra.ai/blog/better-customer-experiences-built-on-sierra |</a:t>
            </a:r>
          </a:p>
          <a:p>
            <a:r>
              <a:t>| Glean | 72亿美元 | 2025-06-10 融资估值 | https://www.glean.com/press/glean-raises-150m-series-f-at-7-2b-valuation-to-accelerate-enterprise-ai-agent-innovation-globally |</a:t>
            </a:r>
          </a:p>
          <a:p>
            <a:r>
              <a:t>| OpenAI | 8520亿美元 | 2026-03-31 投后估值 | https://openai.com/index/accelerating-the-next-phase-ai/ |</a:t>
            </a:r>
          </a:p>
          <a:p>
            <a:r>
              <a:t>| Anthropic | 9650亿美元 | 2026-05-28 投后估值 | https://www.anthropic.com/news/series-h |</a:t>
            </a:r>
          </a:p>
          <a:p>
            <a:r>
              <a:t>| Mistral AI | 117亿欧元 | 2025-09-09 投后估值 | https://mistral.ai/fr/news/mistral-ai-raises-1-7-b-to-accelerate-technological-progress-with-ai/ |</a:t>
            </a:r>
          </a:p>
          <a:p>
            <a:r>
              <a:t>| 智谱 | 约4740亿港元 | 2026-09-07 收盘总股本口径市值，区别于仅H股市值 | https://www.hstong.com/quotes/10000-02513-HK?_p=1 |</a:t>
            </a:r>
          </a:p>
          <a:p>
            <a:r>
              <a:t>| DeepSeek | 约5000亿元人民币 | 2026-08 媒体报道投前估值，非公司公告确认值 | https://finance.sina.com.cn/jjxw/2026-08-20/doc-ininxzpt8797886.shtml |</a:t>
            </a:r>
          </a:p>
          <a:p>
            <a:r>
              <a:t>| Gemini | 不填独立估值 | Alphabet 产品体系，不以母公司市值替代产品估值 | https://www.sec.gov/Archives/edgar/data/1652044/000165204426000018/goog-20251231.htm |</a:t>
            </a:r>
          </a:p>
          <a:p/>
          <a:p>
            <a:r>
              <a:t>Reality-AI：第6页的百家、千家、万家仅表示能力与网络价值的发展阶段，不绑定估值。第7页保留&gt;100亿欧元长期目标估值，非当前估值。</a:t>
            </a:r>
          </a:p>
          <a:p/>
          <a:p>
            <a:r>
              <a:t>第5页的三色分段条是战略定位示意，不是实测评分。蓝色为覆盖范围，青色为知识新鲜度，金色为用户体验；总长度表示综合能力愿景。Reality-AI 是目标：行业第一。</a:t>
            </a:r>
          </a:p>
          <a:p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字 G L O B A L  E X P A N S "/>
          <p:cNvSpPr txBox="1"/>
          <p:nvPr/>
        </p:nvSpPr>
        <p:spPr>
          <a:xfrm>
            <a:off x="510430" y="145837"/>
            <a:ext cx="1117113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G L O B A L  E X P A N S I O N  I N T E L L I G E N C E</a:t>
            </a:r>
          </a:p>
        </p:txBody>
      </p:sp>
      <p:sp>
        <p:nvSpPr>
          <p:cNvPr id="3" name="主标题"/>
          <p:cNvSpPr txBox="1"/>
          <p:nvPr/>
        </p:nvSpPr>
        <p:spPr>
          <a:xfrm>
            <a:off x="546889" y="437511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跨国经营的 AI 原生系统解决方案</a:t>
            </a:r>
          </a:p>
        </p:txBody>
      </p:sp>
      <p:sp>
        <p:nvSpPr>
          <p:cNvPr id="4" name="导语"/>
          <p:cNvSpPr txBox="1"/>
          <p:nvPr/>
        </p:nvSpPr>
        <p:spPr>
          <a:xfrm>
            <a:off x="729186" y="1093779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以出海垂类大模型与落地 Agent，为企业提供从需求澄清到持续经营的系统解决方案。</a:t>
            </a:r>
          </a:p>
        </p:txBody>
      </p:sp>
      <p:sp>
        <p:nvSpPr>
          <p:cNvPr id="5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能力愿景示意</a:t>
            </a:r>
          </a:p>
        </p:txBody>
      </p:sp>
      <p:sp>
        <p:nvSpPr>
          <p:cNvPr id="6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01 / 07</a:t>
            </a:r>
          </a:p>
        </p:txBody>
      </p:sp>
      <p:sp>
        <p:nvSpPr>
          <p:cNvPr id="7" name="图形"/>
          <p:cNvSpPr/>
          <p:nvPr/>
        </p:nvSpPr>
        <p:spPr>
          <a:xfrm>
            <a:off x="619808" y="1370870"/>
            <a:ext cx="5104306" cy="64897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89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文字 出海垂类大模型"/>
          <p:cNvSpPr txBox="1"/>
          <p:nvPr/>
        </p:nvSpPr>
        <p:spPr>
          <a:xfrm>
            <a:off x="678143" y="1421913"/>
            <a:ext cx="4987636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F5F2EA"/>
                </a:solidFill>
                <a:latin typeface="Microsoft YaHei"/>
                <a:ea typeface="Microsoft YaHei"/>
              </a:rPr>
              <a:t>出海垂类大模型</a:t>
            </a:r>
          </a:p>
        </p:txBody>
      </p:sp>
      <p:sp>
        <p:nvSpPr>
          <p:cNvPr id="9" name="文字 把复杂问题判断清楚"/>
          <p:cNvSpPr txBox="1"/>
          <p:nvPr/>
        </p:nvSpPr>
        <p:spPr>
          <a:xfrm>
            <a:off x="678143" y="1757339"/>
            <a:ext cx="4987636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68B8F4"/>
                </a:solidFill>
                <a:latin typeface="Microsoft YaHei"/>
                <a:ea typeface="Microsoft YaHei"/>
              </a:rPr>
              <a:t>把复杂问题判断清楚</a:t>
            </a:r>
          </a:p>
        </p:txBody>
      </p:sp>
      <p:sp>
        <p:nvSpPr>
          <p:cNvPr id="10" name="图形"/>
          <p:cNvSpPr/>
          <p:nvPr/>
        </p:nvSpPr>
        <p:spPr>
          <a:xfrm>
            <a:off x="6168918" y="1370870"/>
            <a:ext cx="5425148" cy="64897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89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文字 落地 Agent"/>
          <p:cNvSpPr txBox="1"/>
          <p:nvPr/>
        </p:nvSpPr>
        <p:spPr>
          <a:xfrm>
            <a:off x="6227253" y="1421913"/>
            <a:ext cx="5308478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F5F2EA"/>
                </a:solidFill>
                <a:latin typeface="Microsoft YaHei"/>
                <a:ea typeface="Microsoft YaHei"/>
              </a:rPr>
              <a:t>落地 Agent</a:t>
            </a:r>
          </a:p>
        </p:txBody>
      </p:sp>
      <p:sp>
        <p:nvSpPr>
          <p:cNvPr id="12" name="文字 让任务接上现实执行"/>
          <p:cNvSpPr txBox="1"/>
          <p:nvPr/>
        </p:nvSpPr>
        <p:spPr>
          <a:xfrm>
            <a:off x="6227253" y="1757339"/>
            <a:ext cx="5308478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68B8F4"/>
                </a:solidFill>
                <a:latin typeface="Microsoft YaHei"/>
                <a:ea typeface="Microsoft YaHei"/>
              </a:rPr>
              <a:t>让任务接上现实执行</a:t>
            </a:r>
          </a:p>
        </p:txBody>
      </p:sp>
      <p:cxnSp>
        <p:nvCxnSpPr>
          <p:cNvPr id="13" name="连线"/>
          <p:cNvCxnSpPr/>
          <p:nvPr/>
        </p:nvCxnSpPr>
        <p:spPr>
          <a:xfrm>
            <a:off x="4798047" y="3405301"/>
            <a:ext cx="2377148" cy="0"/>
          </a:xfrm>
          <a:prstGeom prst="line">
            <a:avLst/>
          </a:prstGeom>
          <a:ln w="2159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多边形"/>
          <p:cNvSpPr/>
          <p:nvPr/>
        </p:nvSpPr>
        <p:spPr>
          <a:xfrm>
            <a:off x="2989310" y="3288241"/>
            <a:ext cx="335386" cy="393714"/>
          </a:xfrm>
          <a:custGeom>
            <a:avLst/>
            <a:gdLst/>
            <a:ahLst/>
            <a:cxnLst/>
            <a:rect l="l" t="t" r="r" b="b"/>
            <a:pathLst>
              <a:path w="46" h="54">
                <a:moveTo>
                  <a:pt x="23" y="0"/>
                </a:moveTo>
                <a:lnTo>
                  <a:pt x="46" y="14"/>
                </a:lnTo>
                <a:lnTo>
                  <a:pt x="46" y="40"/>
                </a:lnTo>
                <a:lnTo>
                  <a:pt x="23" y="54"/>
                </a:lnTo>
                <a:lnTo>
                  <a:pt x="0" y="40"/>
                </a:lnTo>
                <a:lnTo>
                  <a:pt x="0" y="14"/>
                </a:lnTo>
                <a:close/>
              </a:path>
            </a:pathLst>
          </a:custGeom>
          <a:noFill/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多边形"/>
          <p:cNvSpPr/>
          <p:nvPr/>
        </p:nvSpPr>
        <p:spPr>
          <a:xfrm>
            <a:off x="2821617" y="3098675"/>
            <a:ext cx="670772" cy="772846"/>
          </a:xfrm>
          <a:custGeom>
            <a:avLst/>
            <a:gdLst/>
            <a:ahLst/>
            <a:cxnLst/>
            <a:rect l="l" t="t" r="r" b="b"/>
            <a:pathLst>
              <a:path w="92" h="106">
                <a:moveTo>
                  <a:pt x="46" y="0"/>
                </a:moveTo>
                <a:lnTo>
                  <a:pt x="92" y="26"/>
                </a:lnTo>
                <a:lnTo>
                  <a:pt x="92" y="80"/>
                </a:lnTo>
                <a:lnTo>
                  <a:pt x="46" y="106"/>
                </a:lnTo>
                <a:lnTo>
                  <a:pt x="0" y="80"/>
                </a:lnTo>
                <a:lnTo>
                  <a:pt x="0" y="26"/>
                </a:lnTo>
                <a:close/>
              </a:path>
            </a:pathLst>
          </a:custGeom>
          <a:noFill/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多边形"/>
          <p:cNvSpPr/>
          <p:nvPr/>
        </p:nvSpPr>
        <p:spPr>
          <a:xfrm>
            <a:off x="2653924" y="2901818"/>
            <a:ext cx="1006158" cy="1166560"/>
          </a:xfrm>
          <a:custGeom>
            <a:avLst/>
            <a:gdLst/>
            <a:ahLst/>
            <a:cxnLst/>
            <a:rect l="l" t="t" r="r" b="b"/>
            <a:pathLst>
              <a:path w="138" h="160">
                <a:moveTo>
                  <a:pt x="69" y="0"/>
                </a:moveTo>
                <a:lnTo>
                  <a:pt x="138" y="40"/>
                </a:lnTo>
                <a:lnTo>
                  <a:pt x="138" y="120"/>
                </a:lnTo>
                <a:lnTo>
                  <a:pt x="69" y="160"/>
                </a:lnTo>
                <a:lnTo>
                  <a:pt x="0" y="120"/>
                </a:lnTo>
                <a:lnTo>
                  <a:pt x="0" y="40"/>
                </a:lnTo>
                <a:close/>
              </a:path>
            </a:pathLst>
          </a:custGeom>
          <a:noFill/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多边形"/>
          <p:cNvSpPr/>
          <p:nvPr/>
        </p:nvSpPr>
        <p:spPr>
          <a:xfrm>
            <a:off x="2486231" y="2712252"/>
            <a:ext cx="1341544" cy="1545692"/>
          </a:xfrm>
          <a:custGeom>
            <a:avLst/>
            <a:gdLst/>
            <a:ahLst/>
            <a:cxnLst/>
            <a:rect l="l" t="t" r="r" b="b"/>
            <a:pathLst>
              <a:path w="184" h="212">
                <a:moveTo>
                  <a:pt x="92" y="0"/>
                </a:moveTo>
                <a:lnTo>
                  <a:pt x="184" y="53"/>
                </a:lnTo>
                <a:lnTo>
                  <a:pt x="184" y="159"/>
                </a:lnTo>
                <a:lnTo>
                  <a:pt x="92" y="212"/>
                </a:lnTo>
                <a:lnTo>
                  <a:pt x="0" y="159"/>
                </a:lnTo>
                <a:lnTo>
                  <a:pt x="0" y="53"/>
                </a:lnTo>
                <a:close/>
              </a:path>
            </a:pathLst>
          </a:custGeom>
          <a:noFill/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多边形"/>
          <p:cNvSpPr/>
          <p:nvPr/>
        </p:nvSpPr>
        <p:spPr>
          <a:xfrm>
            <a:off x="2318538" y="2515395"/>
            <a:ext cx="1676930" cy="1939406"/>
          </a:xfrm>
          <a:custGeom>
            <a:avLst/>
            <a:gdLst/>
            <a:ahLst/>
            <a:cxnLst/>
            <a:rect l="l" t="t" r="r" b="b"/>
            <a:pathLst>
              <a:path w="230" h="266">
                <a:moveTo>
                  <a:pt x="115" y="0"/>
                </a:moveTo>
                <a:lnTo>
                  <a:pt x="230" y="67"/>
                </a:lnTo>
                <a:lnTo>
                  <a:pt x="230" y="199"/>
                </a:lnTo>
                <a:lnTo>
                  <a:pt x="115" y="266"/>
                </a:lnTo>
                <a:lnTo>
                  <a:pt x="0" y="199"/>
                </a:lnTo>
                <a:lnTo>
                  <a:pt x="0" y="67"/>
                </a:lnTo>
                <a:close/>
              </a:path>
            </a:pathLst>
          </a:custGeom>
          <a:noFill/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" name="连线"/>
          <p:cNvCxnSpPr/>
          <p:nvPr/>
        </p:nvCxnSpPr>
        <p:spPr>
          <a:xfrm flipV="1">
            <a:off x="3157377" y="2515693"/>
            <a:ext cx="0" cy="969818"/>
          </a:xfrm>
          <a:prstGeom prst="line">
            <a:avLst/>
          </a:prstGeom>
          <a:ln w="762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连线"/>
          <p:cNvCxnSpPr/>
          <p:nvPr/>
        </p:nvCxnSpPr>
        <p:spPr>
          <a:xfrm flipV="1">
            <a:off x="3157377" y="3000602"/>
            <a:ext cx="839888" cy="484909"/>
          </a:xfrm>
          <a:prstGeom prst="line">
            <a:avLst/>
          </a:prstGeom>
          <a:ln w="762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连线"/>
          <p:cNvCxnSpPr/>
          <p:nvPr/>
        </p:nvCxnSpPr>
        <p:spPr>
          <a:xfrm>
            <a:off x="3157377" y="3485511"/>
            <a:ext cx="839888" cy="484909"/>
          </a:xfrm>
          <a:prstGeom prst="line">
            <a:avLst/>
          </a:prstGeom>
          <a:ln w="762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连线"/>
          <p:cNvCxnSpPr/>
          <p:nvPr/>
        </p:nvCxnSpPr>
        <p:spPr>
          <a:xfrm>
            <a:off x="3157377" y="3485511"/>
            <a:ext cx="0" cy="969819"/>
          </a:xfrm>
          <a:prstGeom prst="line">
            <a:avLst/>
          </a:prstGeom>
          <a:ln w="762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连线"/>
          <p:cNvCxnSpPr/>
          <p:nvPr/>
        </p:nvCxnSpPr>
        <p:spPr>
          <a:xfrm flipH="1">
            <a:off x="2317490" y="3485511"/>
            <a:ext cx="839887" cy="484909"/>
          </a:xfrm>
          <a:prstGeom prst="line">
            <a:avLst/>
          </a:prstGeom>
          <a:ln w="762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连线"/>
          <p:cNvCxnSpPr/>
          <p:nvPr/>
        </p:nvCxnSpPr>
        <p:spPr>
          <a:xfrm flipH="1" flipV="1">
            <a:off x="2317490" y="3000602"/>
            <a:ext cx="839887" cy="484909"/>
          </a:xfrm>
          <a:prstGeom prst="line">
            <a:avLst/>
          </a:prstGeom>
          <a:ln w="762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六维能力愿景示意"/>
          <p:cNvSpPr/>
          <p:nvPr/>
        </p:nvSpPr>
        <p:spPr>
          <a:xfrm>
            <a:off x="2398739" y="2610178"/>
            <a:ext cx="1516528" cy="1749840"/>
          </a:xfrm>
          <a:custGeom>
            <a:avLst/>
            <a:gdLst/>
            <a:ahLst/>
            <a:cxnLst/>
            <a:rect l="l" t="t" r="r" b="b"/>
            <a:pathLst>
              <a:path w="208" h="240">
                <a:moveTo>
                  <a:pt x="104" y="0"/>
                </a:moveTo>
                <a:lnTo>
                  <a:pt x="208" y="60"/>
                </a:lnTo>
                <a:lnTo>
                  <a:pt x="208" y="180"/>
                </a:lnTo>
                <a:lnTo>
                  <a:pt x="104" y="240"/>
                </a:lnTo>
                <a:lnTo>
                  <a:pt x="0" y="180"/>
                </a:lnTo>
                <a:lnTo>
                  <a:pt x="0" y="60"/>
                </a:lnTo>
                <a:close/>
              </a:path>
            </a:pathLst>
          </a:custGeom>
          <a:solidFill>
            <a:srgbClr val="68B8F4">
              <a:alpha val="16000"/>
            </a:srgbClr>
          </a:solidFill>
          <a:ln w="1905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节点"/>
          <p:cNvSpPr/>
          <p:nvPr/>
        </p:nvSpPr>
        <p:spPr>
          <a:xfrm>
            <a:off x="3128210" y="2583508"/>
            <a:ext cx="58334" cy="58334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节点"/>
          <p:cNvSpPr/>
          <p:nvPr/>
        </p:nvSpPr>
        <p:spPr>
          <a:xfrm>
            <a:off x="3884108" y="3019926"/>
            <a:ext cx="58334" cy="58334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节点"/>
          <p:cNvSpPr/>
          <p:nvPr/>
        </p:nvSpPr>
        <p:spPr>
          <a:xfrm>
            <a:off x="3884108" y="3892762"/>
            <a:ext cx="58334" cy="58334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节点"/>
          <p:cNvSpPr/>
          <p:nvPr/>
        </p:nvSpPr>
        <p:spPr>
          <a:xfrm>
            <a:off x="3128210" y="4329180"/>
            <a:ext cx="58334" cy="58334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节点"/>
          <p:cNvSpPr/>
          <p:nvPr/>
        </p:nvSpPr>
        <p:spPr>
          <a:xfrm>
            <a:off x="2372312" y="3892762"/>
            <a:ext cx="58334" cy="58334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节点"/>
          <p:cNvSpPr/>
          <p:nvPr/>
        </p:nvSpPr>
        <p:spPr>
          <a:xfrm>
            <a:off x="2372312" y="3019926"/>
            <a:ext cx="58334" cy="58334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文字 GEI"/>
          <p:cNvSpPr txBox="1"/>
          <p:nvPr/>
        </p:nvSpPr>
        <p:spPr>
          <a:xfrm>
            <a:off x="2537569" y="3274047"/>
            <a:ext cx="123961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411" b="1">
                <a:solidFill>
                  <a:srgbClr val="F5F2EA"/>
                </a:solidFill>
                <a:latin typeface="Microsoft YaHei"/>
                <a:ea typeface="Microsoft YaHei"/>
              </a:rPr>
              <a:t>GEI</a:t>
            </a:r>
          </a:p>
        </p:txBody>
      </p:sp>
      <p:sp>
        <p:nvSpPr>
          <p:cNvPr id="33" name="文字 全球化经营智能"/>
          <p:cNvSpPr txBox="1"/>
          <p:nvPr/>
        </p:nvSpPr>
        <p:spPr>
          <a:xfrm>
            <a:off x="2282354" y="3609473"/>
            <a:ext cx="1750047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F5F2EA"/>
                </a:solidFill>
                <a:latin typeface="Microsoft YaHei"/>
                <a:ea typeface="Microsoft YaHei"/>
              </a:rPr>
              <a:t>全球化经营智能</a:t>
            </a:r>
          </a:p>
        </p:txBody>
      </p:sp>
      <p:sp>
        <p:nvSpPr>
          <p:cNvPr id="34" name="文字 领域专长"/>
          <p:cNvSpPr txBox="1"/>
          <p:nvPr/>
        </p:nvSpPr>
        <p:spPr>
          <a:xfrm>
            <a:off x="2027138" y="2049014"/>
            <a:ext cx="226047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F5F2EA"/>
                </a:solidFill>
                <a:latin typeface="Microsoft YaHei"/>
                <a:ea typeface="Microsoft YaHei"/>
              </a:rPr>
              <a:t>领域专长</a:t>
            </a:r>
          </a:p>
        </p:txBody>
      </p:sp>
      <p:sp>
        <p:nvSpPr>
          <p:cNvPr id="35" name="文字 DEA · Domain Expertise"/>
          <p:cNvSpPr txBox="1"/>
          <p:nvPr/>
        </p:nvSpPr>
        <p:spPr>
          <a:xfrm>
            <a:off x="2027138" y="2253186"/>
            <a:ext cx="2260478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68B8F4"/>
                </a:solidFill>
                <a:latin typeface="Microsoft YaHei"/>
                <a:ea typeface="Microsoft YaHei"/>
              </a:rPr>
              <a:t>DEA · Domain Expertise</a:t>
            </a:r>
          </a:p>
        </p:txBody>
      </p:sp>
      <p:sp>
        <p:nvSpPr>
          <p:cNvPr id="36" name="文字 国别规则 · 行业知识 · 正反案例"/>
          <p:cNvSpPr txBox="1"/>
          <p:nvPr/>
        </p:nvSpPr>
        <p:spPr>
          <a:xfrm>
            <a:off x="2027138" y="2413607"/>
            <a:ext cx="2260478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国别规则 · 行业知识 · 正反案例</a:t>
            </a:r>
          </a:p>
        </p:txBody>
      </p:sp>
      <p:sp>
        <p:nvSpPr>
          <p:cNvPr id="37" name="文字 属地理解"/>
          <p:cNvSpPr txBox="1"/>
          <p:nvPr/>
        </p:nvSpPr>
        <p:spPr>
          <a:xfrm>
            <a:off x="4129894" y="2837702"/>
            <a:ext cx="1618794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F5F2EA"/>
                </a:solidFill>
                <a:latin typeface="Microsoft YaHei"/>
                <a:ea typeface="Microsoft YaHei"/>
              </a:rPr>
              <a:t>属地理解</a:t>
            </a:r>
          </a:p>
        </p:txBody>
      </p:sp>
      <p:sp>
        <p:nvSpPr>
          <p:cNvPr id="38" name="文字 Jurisdiction Intelligence"/>
          <p:cNvSpPr txBox="1"/>
          <p:nvPr/>
        </p:nvSpPr>
        <p:spPr>
          <a:xfrm>
            <a:off x="4129894" y="3041874"/>
            <a:ext cx="1618794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68B8F4"/>
                </a:solidFill>
                <a:latin typeface="Microsoft YaHei"/>
                <a:ea typeface="Microsoft YaHei"/>
              </a:rPr>
              <a:t>Jurisdiction Intelligence</a:t>
            </a:r>
          </a:p>
        </p:txBody>
      </p:sp>
      <p:sp>
        <p:nvSpPr>
          <p:cNvPr id="39" name="文字 属地规则 · 市场本地化"/>
          <p:cNvSpPr txBox="1"/>
          <p:nvPr/>
        </p:nvSpPr>
        <p:spPr>
          <a:xfrm>
            <a:off x="4129894" y="3202295"/>
            <a:ext cx="1618794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属地规则 · 市场本地化</a:t>
            </a:r>
          </a:p>
        </p:txBody>
      </p:sp>
      <p:sp>
        <p:nvSpPr>
          <p:cNvPr id="40" name="文字 跨市场推理"/>
          <p:cNvSpPr txBox="1"/>
          <p:nvPr/>
        </p:nvSpPr>
        <p:spPr>
          <a:xfrm>
            <a:off x="4129894" y="3895168"/>
            <a:ext cx="1786507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F5F2EA"/>
                </a:solidFill>
                <a:latin typeface="Microsoft YaHei"/>
                <a:ea typeface="Microsoft YaHei"/>
              </a:rPr>
              <a:t>跨市场推理</a:t>
            </a:r>
          </a:p>
        </p:txBody>
      </p:sp>
      <p:sp>
        <p:nvSpPr>
          <p:cNvPr id="41" name="文字 CMSR · Strategic Reasonin"/>
          <p:cNvSpPr txBox="1"/>
          <p:nvPr/>
        </p:nvSpPr>
        <p:spPr>
          <a:xfrm>
            <a:off x="4129894" y="4099341"/>
            <a:ext cx="1786507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68B8F4"/>
                </a:solidFill>
                <a:latin typeface="Microsoft YaHei"/>
                <a:ea typeface="Microsoft YaHei"/>
              </a:rPr>
              <a:t>CMSR · Strategic Reasoning</a:t>
            </a:r>
          </a:p>
        </p:txBody>
      </p:sp>
      <p:sp>
        <p:nvSpPr>
          <p:cNvPr id="42" name="文字 比较市场 · 判断路径"/>
          <p:cNvSpPr txBox="1"/>
          <p:nvPr/>
        </p:nvSpPr>
        <p:spPr>
          <a:xfrm>
            <a:off x="4129894" y="4259762"/>
            <a:ext cx="1786507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比较市场 · 判断路径</a:t>
            </a:r>
          </a:p>
        </p:txBody>
      </p:sp>
      <p:sp>
        <p:nvSpPr>
          <p:cNvPr id="43" name="文字 证据支撑"/>
          <p:cNvSpPr txBox="1"/>
          <p:nvPr/>
        </p:nvSpPr>
        <p:spPr>
          <a:xfrm>
            <a:off x="2100057" y="4520956"/>
            <a:ext cx="2114641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F5F2EA"/>
                </a:solidFill>
                <a:latin typeface="Microsoft YaHei"/>
                <a:ea typeface="Microsoft YaHei"/>
              </a:rPr>
              <a:t>证据支撑</a:t>
            </a:r>
          </a:p>
        </p:txBody>
      </p:sp>
      <p:sp>
        <p:nvSpPr>
          <p:cNvPr id="44" name="文字 Evidence Grounding"/>
          <p:cNvSpPr txBox="1"/>
          <p:nvPr/>
        </p:nvSpPr>
        <p:spPr>
          <a:xfrm>
            <a:off x="2100057" y="4725129"/>
            <a:ext cx="2114641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68B8F4"/>
                </a:solidFill>
                <a:latin typeface="Microsoft YaHei"/>
                <a:ea typeface="Microsoft YaHei"/>
              </a:rPr>
              <a:t>Evidence Grounding</a:t>
            </a:r>
          </a:p>
        </p:txBody>
      </p:sp>
      <p:sp>
        <p:nvSpPr>
          <p:cNvPr id="45" name="文字 权威信源 · 时效更新"/>
          <p:cNvSpPr txBox="1"/>
          <p:nvPr/>
        </p:nvSpPr>
        <p:spPr>
          <a:xfrm>
            <a:off x="2100057" y="4885550"/>
            <a:ext cx="2114641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权威信源 · 时效更新</a:t>
            </a:r>
          </a:p>
        </p:txBody>
      </p:sp>
      <p:sp>
        <p:nvSpPr>
          <p:cNvPr id="46" name="文字 合规风控"/>
          <p:cNvSpPr txBox="1"/>
          <p:nvPr/>
        </p:nvSpPr>
        <p:spPr>
          <a:xfrm>
            <a:off x="442105" y="3895168"/>
            <a:ext cx="1720880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F5F2EA"/>
                </a:solidFill>
                <a:latin typeface="Microsoft YaHei"/>
                <a:ea typeface="Microsoft YaHei"/>
              </a:rPr>
              <a:t>合规风控</a:t>
            </a:r>
          </a:p>
        </p:txBody>
      </p:sp>
      <p:sp>
        <p:nvSpPr>
          <p:cNvPr id="47" name="文字 Compliance Reliability"/>
          <p:cNvSpPr txBox="1"/>
          <p:nvPr/>
        </p:nvSpPr>
        <p:spPr>
          <a:xfrm>
            <a:off x="442105" y="4099341"/>
            <a:ext cx="1720880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68B8F4"/>
                </a:solidFill>
                <a:latin typeface="Microsoft YaHei"/>
                <a:ea typeface="Microsoft YaHei"/>
              </a:rPr>
              <a:t>Compliance Reliability</a:t>
            </a:r>
          </a:p>
        </p:txBody>
      </p:sp>
      <p:sp>
        <p:nvSpPr>
          <p:cNvPr id="48" name="文字 识别风险 · 明确边界"/>
          <p:cNvSpPr txBox="1"/>
          <p:nvPr/>
        </p:nvSpPr>
        <p:spPr>
          <a:xfrm>
            <a:off x="442105" y="4259762"/>
            <a:ext cx="1720880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识别风险 · 明确边界</a:t>
            </a:r>
          </a:p>
        </p:txBody>
      </p:sp>
      <p:sp>
        <p:nvSpPr>
          <p:cNvPr id="49" name="文字 端到端执行"/>
          <p:cNvSpPr txBox="1"/>
          <p:nvPr/>
        </p:nvSpPr>
        <p:spPr>
          <a:xfrm>
            <a:off x="442105" y="2837702"/>
            <a:ext cx="1720880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1">
                <a:solidFill>
                  <a:srgbClr val="F5F2EA"/>
                </a:solidFill>
                <a:latin typeface="Microsoft YaHei"/>
                <a:ea typeface="Microsoft YaHei"/>
              </a:rPr>
              <a:t>端到端执行</a:t>
            </a:r>
          </a:p>
        </p:txBody>
      </p:sp>
      <p:sp>
        <p:nvSpPr>
          <p:cNvPr id="50" name="文字 E2E · Agentic Execution"/>
          <p:cNvSpPr txBox="1"/>
          <p:nvPr/>
        </p:nvSpPr>
        <p:spPr>
          <a:xfrm>
            <a:off x="442105" y="3041874"/>
            <a:ext cx="1720880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61" b="0">
                <a:solidFill>
                  <a:srgbClr val="68B8F4"/>
                </a:solidFill>
                <a:latin typeface="Microsoft YaHei"/>
                <a:ea typeface="Microsoft YaHei"/>
              </a:rPr>
              <a:t>E2E · Agentic Execution</a:t>
            </a:r>
          </a:p>
        </p:txBody>
      </p:sp>
      <p:sp>
        <p:nvSpPr>
          <p:cNvPr id="51" name="文字 任务规划 · 工具协同"/>
          <p:cNvSpPr txBox="1"/>
          <p:nvPr/>
        </p:nvSpPr>
        <p:spPr>
          <a:xfrm>
            <a:off x="442105" y="3202295"/>
            <a:ext cx="1720880" cy="14583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任务规划 · 工具协同</a:t>
            </a:r>
          </a:p>
        </p:txBody>
      </p:sp>
      <p:sp>
        <p:nvSpPr>
          <p:cNvPr id="52" name="节点"/>
          <p:cNvSpPr/>
          <p:nvPr/>
        </p:nvSpPr>
        <p:spPr>
          <a:xfrm>
            <a:off x="7561664" y="2420899"/>
            <a:ext cx="1939636" cy="193963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3" name="连线"/>
          <p:cNvCxnSpPr/>
          <p:nvPr/>
        </p:nvCxnSpPr>
        <p:spPr>
          <a:xfrm flipV="1">
            <a:off x="8531483" y="2420899"/>
            <a:ext cx="0" cy="969818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节点"/>
          <p:cNvSpPr/>
          <p:nvPr/>
        </p:nvSpPr>
        <p:spPr>
          <a:xfrm>
            <a:off x="8356478" y="2245894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节点"/>
          <p:cNvSpPr/>
          <p:nvPr/>
        </p:nvSpPr>
        <p:spPr>
          <a:xfrm>
            <a:off x="8440480" y="2329896"/>
            <a:ext cx="182004" cy="182004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节点"/>
          <p:cNvSpPr/>
          <p:nvPr/>
        </p:nvSpPr>
        <p:spPr>
          <a:xfrm>
            <a:off x="8485981" y="2375398"/>
            <a:ext cx="91002" cy="91002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连线"/>
          <p:cNvCxnSpPr/>
          <p:nvPr/>
        </p:nvCxnSpPr>
        <p:spPr>
          <a:xfrm>
            <a:off x="8422280" y="2420899"/>
            <a:ext cx="218406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连线"/>
          <p:cNvCxnSpPr/>
          <p:nvPr/>
        </p:nvCxnSpPr>
        <p:spPr>
          <a:xfrm>
            <a:off x="8531483" y="2311696"/>
            <a:ext cx="0" cy="218406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文字 需求澄清"/>
          <p:cNvSpPr txBox="1"/>
          <p:nvPr/>
        </p:nvSpPr>
        <p:spPr>
          <a:xfrm>
            <a:off x="8057511" y="2617779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需求澄清</a:t>
            </a:r>
          </a:p>
        </p:txBody>
      </p:sp>
      <p:cxnSp>
        <p:nvCxnSpPr>
          <p:cNvPr id="60" name="连线"/>
          <p:cNvCxnSpPr/>
          <p:nvPr/>
        </p:nvCxnSpPr>
        <p:spPr>
          <a:xfrm flipV="1">
            <a:off x="8531483" y="2704952"/>
            <a:ext cx="685765" cy="685765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节点"/>
          <p:cNvSpPr/>
          <p:nvPr/>
        </p:nvSpPr>
        <p:spPr>
          <a:xfrm>
            <a:off x="9042243" y="2529947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图形"/>
          <p:cNvSpPr/>
          <p:nvPr/>
        </p:nvSpPr>
        <p:spPr>
          <a:xfrm>
            <a:off x="9126245" y="2741353"/>
            <a:ext cx="36400" cy="54601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图形"/>
          <p:cNvSpPr/>
          <p:nvPr/>
        </p:nvSpPr>
        <p:spPr>
          <a:xfrm>
            <a:off x="9189947" y="2695852"/>
            <a:ext cx="36400" cy="100102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图形"/>
          <p:cNvSpPr/>
          <p:nvPr/>
        </p:nvSpPr>
        <p:spPr>
          <a:xfrm>
            <a:off x="9253649" y="2645801"/>
            <a:ext cx="36400" cy="150154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文字 方案规划"/>
          <p:cNvSpPr txBox="1"/>
          <p:nvPr/>
        </p:nvSpPr>
        <p:spPr>
          <a:xfrm>
            <a:off x="8743276" y="2901833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方案规划</a:t>
            </a:r>
          </a:p>
        </p:txBody>
      </p:sp>
      <p:cxnSp>
        <p:nvCxnSpPr>
          <p:cNvPr id="66" name="连线"/>
          <p:cNvCxnSpPr/>
          <p:nvPr/>
        </p:nvCxnSpPr>
        <p:spPr>
          <a:xfrm>
            <a:off x="8531483" y="3390717"/>
            <a:ext cx="969818" cy="0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节点"/>
          <p:cNvSpPr/>
          <p:nvPr/>
        </p:nvSpPr>
        <p:spPr>
          <a:xfrm>
            <a:off x="9326296" y="3215712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图形"/>
          <p:cNvSpPr/>
          <p:nvPr/>
        </p:nvSpPr>
        <p:spPr>
          <a:xfrm>
            <a:off x="9442149" y="3299715"/>
            <a:ext cx="118303" cy="182004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9" name="连线"/>
          <p:cNvCxnSpPr/>
          <p:nvPr/>
        </p:nvCxnSpPr>
        <p:spPr>
          <a:xfrm>
            <a:off x="9466720" y="3349766"/>
            <a:ext cx="69162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连线"/>
          <p:cNvCxnSpPr/>
          <p:nvPr/>
        </p:nvCxnSpPr>
        <p:spPr>
          <a:xfrm>
            <a:off x="9466720" y="3390717"/>
            <a:ext cx="69162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连线"/>
          <p:cNvCxnSpPr/>
          <p:nvPr/>
        </p:nvCxnSpPr>
        <p:spPr>
          <a:xfrm>
            <a:off x="9466720" y="3431668"/>
            <a:ext cx="69162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文字 资源调度"/>
          <p:cNvSpPr txBox="1"/>
          <p:nvPr/>
        </p:nvSpPr>
        <p:spPr>
          <a:xfrm>
            <a:off x="9027329" y="3587597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资源调度</a:t>
            </a:r>
          </a:p>
        </p:txBody>
      </p:sp>
      <p:cxnSp>
        <p:nvCxnSpPr>
          <p:cNvPr id="73" name="连线"/>
          <p:cNvCxnSpPr/>
          <p:nvPr/>
        </p:nvCxnSpPr>
        <p:spPr>
          <a:xfrm>
            <a:off x="8531483" y="3390717"/>
            <a:ext cx="685765" cy="685765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节点"/>
          <p:cNvSpPr/>
          <p:nvPr/>
        </p:nvSpPr>
        <p:spPr>
          <a:xfrm>
            <a:off x="9042243" y="3901477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多边形"/>
          <p:cNvSpPr/>
          <p:nvPr/>
        </p:nvSpPr>
        <p:spPr>
          <a:xfrm>
            <a:off x="9128332" y="3988177"/>
            <a:ext cx="182275" cy="182275"/>
          </a:xfrm>
          <a:custGeom>
            <a:avLst/>
            <a:gdLst/>
            <a:ahLst/>
            <a:cxnLst/>
            <a:rect l="l" t="t" r="r" b="b"/>
            <a:pathLst>
              <a:path w="25" h="25">
                <a:moveTo>
                  <a:pt x="0" y="0"/>
                </a:moveTo>
                <a:lnTo>
                  <a:pt x="25" y="0"/>
                </a:lnTo>
                <a:lnTo>
                  <a:pt x="21" y="16"/>
                </a:lnTo>
                <a:lnTo>
                  <a:pt x="12" y="25"/>
                </a:lnTo>
                <a:lnTo>
                  <a:pt x="3" y="16"/>
                </a:lnTo>
                <a:close/>
              </a:path>
            </a:pathLst>
          </a:cu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文字 风险控制"/>
          <p:cNvSpPr txBox="1"/>
          <p:nvPr/>
        </p:nvSpPr>
        <p:spPr>
          <a:xfrm>
            <a:off x="8743276" y="4273362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风险控制</a:t>
            </a:r>
          </a:p>
        </p:txBody>
      </p:sp>
      <p:cxnSp>
        <p:nvCxnSpPr>
          <p:cNvPr id="77" name="连线"/>
          <p:cNvCxnSpPr/>
          <p:nvPr/>
        </p:nvCxnSpPr>
        <p:spPr>
          <a:xfrm>
            <a:off x="8531483" y="3390717"/>
            <a:ext cx="0" cy="969818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节点"/>
          <p:cNvSpPr/>
          <p:nvPr/>
        </p:nvSpPr>
        <p:spPr>
          <a:xfrm>
            <a:off x="8356478" y="4185530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图形"/>
          <p:cNvSpPr/>
          <p:nvPr/>
        </p:nvSpPr>
        <p:spPr>
          <a:xfrm>
            <a:off x="8440480" y="4396936"/>
            <a:ext cx="36400" cy="54601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图形"/>
          <p:cNvSpPr/>
          <p:nvPr/>
        </p:nvSpPr>
        <p:spPr>
          <a:xfrm>
            <a:off x="8504182" y="4351435"/>
            <a:ext cx="36400" cy="100102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图形"/>
          <p:cNvSpPr/>
          <p:nvPr/>
        </p:nvSpPr>
        <p:spPr>
          <a:xfrm>
            <a:off x="8567884" y="4301384"/>
            <a:ext cx="36400" cy="150154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文字 进度跟踪"/>
          <p:cNvSpPr txBox="1"/>
          <p:nvPr/>
        </p:nvSpPr>
        <p:spPr>
          <a:xfrm>
            <a:off x="8057511" y="4557416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进度跟踪</a:t>
            </a:r>
          </a:p>
        </p:txBody>
      </p:sp>
      <p:cxnSp>
        <p:nvCxnSpPr>
          <p:cNvPr id="83" name="连线"/>
          <p:cNvCxnSpPr/>
          <p:nvPr/>
        </p:nvCxnSpPr>
        <p:spPr>
          <a:xfrm flipH="1">
            <a:off x="7845718" y="3390717"/>
            <a:ext cx="685765" cy="685765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节点"/>
          <p:cNvSpPr/>
          <p:nvPr/>
        </p:nvSpPr>
        <p:spPr>
          <a:xfrm>
            <a:off x="7670713" y="3901477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图形"/>
          <p:cNvSpPr/>
          <p:nvPr/>
        </p:nvSpPr>
        <p:spPr>
          <a:xfrm>
            <a:off x="7754715" y="4035531"/>
            <a:ext cx="182004" cy="122853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6" name="连线"/>
          <p:cNvCxnSpPr/>
          <p:nvPr/>
        </p:nvCxnSpPr>
        <p:spPr>
          <a:xfrm flipV="1">
            <a:off x="7754715" y="3985480"/>
            <a:ext cx="45501" cy="45501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连线"/>
          <p:cNvCxnSpPr/>
          <p:nvPr/>
        </p:nvCxnSpPr>
        <p:spPr>
          <a:xfrm>
            <a:off x="7800216" y="3985480"/>
            <a:ext cx="54602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文字 知识检索"/>
          <p:cNvSpPr txBox="1"/>
          <p:nvPr/>
        </p:nvSpPr>
        <p:spPr>
          <a:xfrm>
            <a:off x="7371746" y="4273362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知识检索</a:t>
            </a:r>
          </a:p>
        </p:txBody>
      </p:sp>
      <p:cxnSp>
        <p:nvCxnSpPr>
          <p:cNvPr id="89" name="连线"/>
          <p:cNvCxnSpPr/>
          <p:nvPr/>
        </p:nvCxnSpPr>
        <p:spPr>
          <a:xfrm flipH="1">
            <a:off x="7561664" y="3390717"/>
            <a:ext cx="969819" cy="0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节点"/>
          <p:cNvSpPr/>
          <p:nvPr/>
        </p:nvSpPr>
        <p:spPr>
          <a:xfrm>
            <a:off x="7386660" y="3215712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图形"/>
          <p:cNvSpPr/>
          <p:nvPr/>
        </p:nvSpPr>
        <p:spPr>
          <a:xfrm rot="2520000">
            <a:off x="7502513" y="3345216"/>
            <a:ext cx="63701" cy="127403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图形"/>
          <p:cNvSpPr/>
          <p:nvPr/>
        </p:nvSpPr>
        <p:spPr>
          <a:xfrm rot="2520000">
            <a:off x="7557114" y="3308815"/>
            <a:ext cx="63701" cy="127403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文字 工具执行"/>
          <p:cNvSpPr txBox="1"/>
          <p:nvPr/>
        </p:nvSpPr>
        <p:spPr>
          <a:xfrm>
            <a:off x="7087693" y="3587597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工具执行</a:t>
            </a:r>
          </a:p>
        </p:txBody>
      </p:sp>
      <p:cxnSp>
        <p:nvCxnSpPr>
          <p:cNvPr id="94" name="连线"/>
          <p:cNvCxnSpPr/>
          <p:nvPr/>
        </p:nvCxnSpPr>
        <p:spPr>
          <a:xfrm flipH="1" flipV="1">
            <a:off x="7845718" y="2704952"/>
            <a:ext cx="685765" cy="685765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节点"/>
          <p:cNvSpPr/>
          <p:nvPr/>
        </p:nvSpPr>
        <p:spPr>
          <a:xfrm>
            <a:off x="7670713" y="2529947"/>
            <a:ext cx="350009" cy="35000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节点"/>
          <p:cNvSpPr/>
          <p:nvPr/>
        </p:nvSpPr>
        <p:spPr>
          <a:xfrm>
            <a:off x="7770003" y="2651989"/>
            <a:ext cx="33124" cy="33124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图形"/>
          <p:cNvSpPr/>
          <p:nvPr/>
        </p:nvSpPr>
        <p:spPr>
          <a:xfrm>
            <a:off x="7763633" y="2712232"/>
            <a:ext cx="45865" cy="36947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节点"/>
          <p:cNvSpPr/>
          <p:nvPr/>
        </p:nvSpPr>
        <p:spPr>
          <a:xfrm>
            <a:off x="7888307" y="2651989"/>
            <a:ext cx="33124" cy="33124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图形"/>
          <p:cNvSpPr/>
          <p:nvPr/>
        </p:nvSpPr>
        <p:spPr>
          <a:xfrm>
            <a:off x="7881937" y="2712232"/>
            <a:ext cx="45865" cy="36947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节点"/>
          <p:cNvSpPr/>
          <p:nvPr/>
        </p:nvSpPr>
        <p:spPr>
          <a:xfrm>
            <a:off x="7822057" y="2644890"/>
            <a:ext cx="47321" cy="47321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图形"/>
          <p:cNvSpPr/>
          <p:nvPr/>
        </p:nvSpPr>
        <p:spPr>
          <a:xfrm>
            <a:off x="7812957" y="2712232"/>
            <a:ext cx="65521" cy="52781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文字 沟通协同"/>
          <p:cNvSpPr txBox="1"/>
          <p:nvPr/>
        </p:nvSpPr>
        <p:spPr>
          <a:xfrm>
            <a:off x="7371746" y="2901833"/>
            <a:ext cx="947942" cy="16771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沟通协同</a:t>
            </a:r>
          </a:p>
        </p:txBody>
      </p:sp>
      <p:cxnSp>
        <p:nvCxnSpPr>
          <p:cNvPr id="103" name="连线"/>
          <p:cNvCxnSpPr/>
          <p:nvPr/>
        </p:nvCxnSpPr>
        <p:spPr>
          <a:xfrm flipV="1">
            <a:off x="9676305" y="2420899"/>
            <a:ext cx="1261493" cy="969818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" name="节点"/>
          <p:cNvSpPr/>
          <p:nvPr/>
        </p:nvSpPr>
        <p:spPr>
          <a:xfrm>
            <a:off x="10689875" y="2172976"/>
            <a:ext cx="495846" cy="495846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节点"/>
          <p:cNvSpPr/>
          <p:nvPr/>
        </p:nvSpPr>
        <p:spPr>
          <a:xfrm>
            <a:off x="10904279" y="2335812"/>
            <a:ext cx="67038" cy="6703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图形"/>
          <p:cNvSpPr/>
          <p:nvPr/>
        </p:nvSpPr>
        <p:spPr>
          <a:xfrm>
            <a:off x="10891387" y="2431213"/>
            <a:ext cx="92822" cy="74773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文字 专家"/>
          <p:cNvSpPr txBox="1"/>
          <p:nvPr/>
        </p:nvSpPr>
        <p:spPr>
          <a:xfrm>
            <a:off x="11229473" y="2304229"/>
            <a:ext cx="81668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专家</a:t>
            </a:r>
          </a:p>
        </p:txBody>
      </p:sp>
      <p:cxnSp>
        <p:nvCxnSpPr>
          <p:cNvPr id="108" name="连线"/>
          <p:cNvCxnSpPr/>
          <p:nvPr/>
        </p:nvCxnSpPr>
        <p:spPr>
          <a:xfrm>
            <a:off x="9676305" y="3390717"/>
            <a:ext cx="1261493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节点"/>
          <p:cNvSpPr/>
          <p:nvPr/>
        </p:nvSpPr>
        <p:spPr>
          <a:xfrm>
            <a:off x="10689875" y="3142794"/>
            <a:ext cx="495846" cy="495846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图形"/>
          <p:cNvSpPr/>
          <p:nvPr/>
        </p:nvSpPr>
        <p:spPr>
          <a:xfrm rot="2520000">
            <a:off x="10854000" y="3326257"/>
            <a:ext cx="90244" cy="180488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1" name="图形"/>
          <p:cNvSpPr/>
          <p:nvPr/>
        </p:nvSpPr>
        <p:spPr>
          <a:xfrm rot="2520000">
            <a:off x="10931352" y="3274689"/>
            <a:ext cx="90244" cy="180488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文字 合作伙伴"/>
          <p:cNvSpPr txBox="1"/>
          <p:nvPr/>
        </p:nvSpPr>
        <p:spPr>
          <a:xfrm>
            <a:off x="11229473" y="3274047"/>
            <a:ext cx="81668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合作伙伴</a:t>
            </a:r>
          </a:p>
        </p:txBody>
      </p:sp>
      <p:cxnSp>
        <p:nvCxnSpPr>
          <p:cNvPr id="113" name="连线"/>
          <p:cNvCxnSpPr/>
          <p:nvPr/>
        </p:nvCxnSpPr>
        <p:spPr>
          <a:xfrm>
            <a:off x="9676305" y="3390717"/>
            <a:ext cx="1261493" cy="969818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节点"/>
          <p:cNvSpPr/>
          <p:nvPr/>
        </p:nvSpPr>
        <p:spPr>
          <a:xfrm>
            <a:off x="10689875" y="4112612"/>
            <a:ext cx="495846" cy="495846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5" name="节点"/>
          <p:cNvSpPr/>
          <p:nvPr/>
        </p:nvSpPr>
        <p:spPr>
          <a:xfrm>
            <a:off x="10830537" y="4285504"/>
            <a:ext cx="46926" cy="4692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6" name="图形"/>
          <p:cNvSpPr/>
          <p:nvPr/>
        </p:nvSpPr>
        <p:spPr>
          <a:xfrm>
            <a:off x="10821512" y="4370849"/>
            <a:ext cx="64975" cy="52341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节点"/>
          <p:cNvSpPr/>
          <p:nvPr/>
        </p:nvSpPr>
        <p:spPr>
          <a:xfrm>
            <a:off x="10998133" y="4285504"/>
            <a:ext cx="46926" cy="4692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8" name="图形"/>
          <p:cNvSpPr/>
          <p:nvPr/>
        </p:nvSpPr>
        <p:spPr>
          <a:xfrm>
            <a:off x="10989109" y="4370849"/>
            <a:ext cx="64975" cy="52341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节点"/>
          <p:cNvSpPr/>
          <p:nvPr/>
        </p:nvSpPr>
        <p:spPr>
          <a:xfrm>
            <a:off x="10904279" y="4275448"/>
            <a:ext cx="67038" cy="6703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图形"/>
          <p:cNvSpPr/>
          <p:nvPr/>
        </p:nvSpPr>
        <p:spPr>
          <a:xfrm>
            <a:off x="10891387" y="4370849"/>
            <a:ext cx="92822" cy="74773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文字 本地团队"/>
          <p:cNvSpPr txBox="1"/>
          <p:nvPr/>
        </p:nvSpPr>
        <p:spPr>
          <a:xfrm>
            <a:off x="11229473" y="4243865"/>
            <a:ext cx="816688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本地团队</a:t>
            </a:r>
          </a:p>
        </p:txBody>
      </p:sp>
      <p:sp>
        <p:nvSpPr>
          <p:cNvPr id="122" name="节点"/>
          <p:cNvSpPr/>
          <p:nvPr/>
        </p:nvSpPr>
        <p:spPr>
          <a:xfrm>
            <a:off x="8057511" y="2916746"/>
            <a:ext cx="947942" cy="947942"/>
          </a:xfrm>
          <a:prstGeom prst="ellipse">
            <a:avLst/>
          </a:prstGeom>
          <a:solidFill>
            <a:srgbClr val="09131D">
              <a:alpha val="100000"/>
            </a:srgbClr>
          </a:solidFill>
          <a:ln w="1905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3" name="节点"/>
          <p:cNvSpPr/>
          <p:nvPr/>
        </p:nvSpPr>
        <p:spPr>
          <a:xfrm>
            <a:off x="7977301" y="2836535"/>
            <a:ext cx="1108363" cy="1108363"/>
          </a:xfrm>
          <a:prstGeom prst="ellipse">
            <a:avLst/>
          </a:prstGeom>
          <a:noFill/>
          <a:ln w="1016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4" name="文字 Agent"/>
          <p:cNvSpPr txBox="1"/>
          <p:nvPr/>
        </p:nvSpPr>
        <p:spPr>
          <a:xfrm>
            <a:off x="8042928" y="3230296"/>
            <a:ext cx="977110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0">
                <a:solidFill>
                  <a:srgbClr val="F5F2EA"/>
                </a:solidFill>
                <a:latin typeface="Microsoft YaHei"/>
                <a:ea typeface="Microsoft YaHei"/>
              </a:rPr>
              <a:t>Agent</a:t>
            </a:r>
          </a:p>
        </p:txBody>
      </p:sp>
      <p:sp>
        <p:nvSpPr>
          <p:cNvPr id="125" name="文字 八大能力圈 · 协同执行"/>
          <p:cNvSpPr txBox="1"/>
          <p:nvPr/>
        </p:nvSpPr>
        <p:spPr>
          <a:xfrm>
            <a:off x="7510621" y="4725129"/>
            <a:ext cx="2296937" cy="22604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68B8F4"/>
                </a:solidFill>
                <a:latin typeface="Microsoft YaHei"/>
                <a:ea typeface="Microsoft YaHei"/>
              </a:rPr>
              <a:t>八大能力圈 · 协同执行</a:t>
            </a:r>
          </a:p>
        </p:txBody>
      </p:sp>
      <p:sp>
        <p:nvSpPr>
          <p:cNvPr id="126" name="文字 责任人 · 成本 · 时间 · 验收"/>
          <p:cNvSpPr txBox="1"/>
          <p:nvPr/>
        </p:nvSpPr>
        <p:spPr>
          <a:xfrm>
            <a:off x="6635597" y="4987636"/>
            <a:ext cx="4623042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F5F2EA"/>
                </a:solidFill>
                <a:latin typeface="Microsoft YaHei"/>
                <a:ea typeface="Microsoft YaHei"/>
              </a:rPr>
              <a:t>责任人 · 成本 · 时间 · 验收</a:t>
            </a:r>
          </a:p>
        </p:txBody>
      </p:sp>
      <p:sp>
        <p:nvSpPr>
          <p:cNvPr id="127" name="文字 跟踪依赖与变化，让交付结果和经验回到同一项目。"/>
          <p:cNvSpPr txBox="1"/>
          <p:nvPr/>
        </p:nvSpPr>
        <p:spPr>
          <a:xfrm>
            <a:off x="6599138" y="5220975"/>
            <a:ext cx="4907425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跟踪依赖与变化，让交付结果和经验回到同一项目。</a:t>
            </a:r>
          </a:p>
        </p:txBody>
      </p:sp>
      <p:sp>
        <p:nvSpPr>
          <p:cNvPr id="128" name="文字 先进基座 × 企业资料 × 多轮澄清 × 持续项目"/>
          <p:cNvSpPr txBox="1"/>
          <p:nvPr/>
        </p:nvSpPr>
        <p:spPr>
          <a:xfrm>
            <a:off x="1239617" y="5177224"/>
            <a:ext cx="463033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68B8F4"/>
                </a:solidFill>
                <a:latin typeface="Microsoft YaHei"/>
                <a:ea typeface="Microsoft YaHei"/>
              </a:rPr>
              <a:t>先进基座 × 企业资料 × 多轮澄清 × 持续项目记忆</a:t>
            </a:r>
          </a:p>
        </p:txBody>
      </p:sp>
      <p:sp>
        <p:nvSpPr>
          <p:cNvPr id="129" name="图形"/>
          <p:cNvSpPr/>
          <p:nvPr/>
        </p:nvSpPr>
        <p:spPr>
          <a:xfrm>
            <a:off x="597932" y="5476191"/>
            <a:ext cx="5447023" cy="984401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0" name="图形"/>
          <p:cNvSpPr/>
          <p:nvPr/>
        </p:nvSpPr>
        <p:spPr>
          <a:xfrm>
            <a:off x="6147042" y="5476191"/>
            <a:ext cx="5447023" cy="984401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1" name="节点"/>
          <p:cNvSpPr/>
          <p:nvPr/>
        </p:nvSpPr>
        <p:spPr>
          <a:xfrm>
            <a:off x="758354" y="5673071"/>
            <a:ext cx="568765" cy="56876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2" name="节点"/>
          <p:cNvSpPr/>
          <p:nvPr/>
        </p:nvSpPr>
        <p:spPr>
          <a:xfrm>
            <a:off x="894857" y="5809575"/>
            <a:ext cx="295758" cy="29575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3" name="图形"/>
          <p:cNvSpPr/>
          <p:nvPr/>
        </p:nvSpPr>
        <p:spPr>
          <a:xfrm>
            <a:off x="976191" y="5809575"/>
            <a:ext cx="133091" cy="29575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4" name="连线"/>
          <p:cNvCxnSpPr/>
          <p:nvPr/>
        </p:nvCxnSpPr>
        <p:spPr>
          <a:xfrm>
            <a:off x="894857" y="5957454"/>
            <a:ext cx="295758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5" name="连线"/>
          <p:cNvCxnSpPr/>
          <p:nvPr/>
        </p:nvCxnSpPr>
        <p:spPr>
          <a:xfrm>
            <a:off x="917039" y="5890908"/>
            <a:ext cx="251394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文字 欧洲高端市场 · 战略支撑平台"/>
          <p:cNvSpPr txBox="1"/>
          <p:nvPr/>
        </p:nvSpPr>
        <p:spPr>
          <a:xfrm>
            <a:off x="1494832" y="5578277"/>
            <a:ext cx="4375119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欧洲高端市场 · 战略支撑平台</a:t>
            </a:r>
          </a:p>
        </p:txBody>
      </p:sp>
      <p:sp>
        <p:nvSpPr>
          <p:cNvPr id="137" name="文字 以欧洲市场要求、专业网络与经营场景为支撑，&#10;面向各"/>
          <p:cNvSpPr txBox="1"/>
          <p:nvPr/>
        </p:nvSpPr>
        <p:spPr>
          <a:xfrm>
            <a:off x="1494832" y="5899119"/>
            <a:ext cx="4287617" cy="45938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以欧洲市场要求、专业网络与经营场景为支撑，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面向各国企业，建立长期、稳健的跨国经营能力。</a:t>
            </a:r>
          </a:p>
        </p:txBody>
      </p:sp>
      <p:sp>
        <p:nvSpPr>
          <p:cNvPr id="138" name="文字 当期成功要素"/>
          <p:cNvSpPr txBox="1"/>
          <p:nvPr/>
        </p:nvSpPr>
        <p:spPr>
          <a:xfrm>
            <a:off x="6322047" y="5578277"/>
            <a:ext cx="4994928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当期成功要素</a:t>
            </a:r>
          </a:p>
        </p:txBody>
      </p:sp>
      <p:sp>
        <p:nvSpPr>
          <p:cNvPr id="139" name="文字 高频真实需求  →  明确报价  →  按约交付 "/>
          <p:cNvSpPr txBox="1"/>
          <p:nvPr/>
        </p:nvSpPr>
        <p:spPr>
          <a:xfrm>
            <a:off x="6314755" y="5913703"/>
            <a:ext cx="5031387" cy="22604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68B8F4"/>
                </a:solidFill>
                <a:latin typeface="Microsoft YaHei"/>
                <a:ea typeface="Microsoft YaHei"/>
              </a:rPr>
              <a:t>高频真实需求  →  明确报价  →  按约交付  →  结果回流</a:t>
            </a:r>
          </a:p>
        </p:txBody>
      </p:sp>
      <p:sp>
        <p:nvSpPr>
          <p:cNvPr id="140" name="文字 形成可验证的项目闭环，逐步复制到更多客户。"/>
          <p:cNvSpPr txBox="1"/>
          <p:nvPr/>
        </p:nvSpPr>
        <p:spPr>
          <a:xfrm>
            <a:off x="6314755" y="6198085"/>
            <a:ext cx="4965760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形成可验证的项目闭环，逐步复制到更多客户。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双入口承接需求，按任务组织价值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面向企业与 Agent 的专业能力入口，从目标到任务，再到持续经营。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商业模式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02 / 07</a:t>
            </a:r>
          </a:p>
        </p:txBody>
      </p:sp>
      <p:sp>
        <p:nvSpPr>
          <p:cNvPr id="6" name="文字 企业与业务人员"/>
          <p:cNvSpPr txBox="1"/>
          <p:nvPr/>
        </p:nvSpPr>
        <p:spPr>
          <a:xfrm>
            <a:off x="823980" y="1553167"/>
            <a:ext cx="4783463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94" b="1">
                <a:solidFill>
                  <a:srgbClr val="F5F2EA"/>
                </a:solidFill>
                <a:latin typeface="Microsoft YaHei"/>
                <a:ea typeface="Microsoft YaHei"/>
              </a:rPr>
              <a:t>企业与业务人员</a:t>
            </a:r>
          </a:p>
        </p:txBody>
      </p:sp>
      <p:sp>
        <p:nvSpPr>
          <p:cNvPr id="7" name="文字 现有大模型 Agent"/>
          <p:cNvSpPr txBox="1"/>
          <p:nvPr/>
        </p:nvSpPr>
        <p:spPr>
          <a:xfrm>
            <a:off x="6635597" y="1553167"/>
            <a:ext cx="4725129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94" b="1">
                <a:solidFill>
                  <a:srgbClr val="F5F2EA"/>
                </a:solidFill>
                <a:latin typeface="Microsoft YaHei"/>
                <a:ea typeface="Microsoft YaHei"/>
              </a:rPr>
              <a:t>现有大模型 Agent</a:t>
            </a:r>
          </a:p>
        </p:txBody>
      </p:sp>
      <p:sp>
        <p:nvSpPr>
          <p:cNvPr id="8" name="图形"/>
          <p:cNvSpPr/>
          <p:nvPr/>
        </p:nvSpPr>
        <p:spPr>
          <a:xfrm>
            <a:off x="1188574" y="2027138"/>
            <a:ext cx="1677129" cy="1115655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143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节点"/>
          <p:cNvSpPr/>
          <p:nvPr/>
        </p:nvSpPr>
        <p:spPr>
          <a:xfrm>
            <a:off x="1669837" y="2238602"/>
            <a:ext cx="670851" cy="670851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图形"/>
          <p:cNvSpPr/>
          <p:nvPr/>
        </p:nvSpPr>
        <p:spPr>
          <a:xfrm>
            <a:off x="1891889" y="2399607"/>
            <a:ext cx="226747" cy="34884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" name="连线"/>
          <p:cNvCxnSpPr/>
          <p:nvPr/>
        </p:nvCxnSpPr>
        <p:spPr>
          <a:xfrm>
            <a:off x="1938982" y="2495538"/>
            <a:ext cx="132561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连线"/>
          <p:cNvCxnSpPr/>
          <p:nvPr/>
        </p:nvCxnSpPr>
        <p:spPr>
          <a:xfrm>
            <a:off x="1938982" y="2574028"/>
            <a:ext cx="132561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连线"/>
          <p:cNvCxnSpPr/>
          <p:nvPr/>
        </p:nvCxnSpPr>
        <p:spPr>
          <a:xfrm>
            <a:off x="1938982" y="2652518"/>
            <a:ext cx="132561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图形"/>
          <p:cNvSpPr/>
          <p:nvPr/>
        </p:nvSpPr>
        <p:spPr>
          <a:xfrm>
            <a:off x="7284573" y="2027138"/>
            <a:ext cx="1677129" cy="1115655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143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节点"/>
          <p:cNvSpPr/>
          <p:nvPr/>
        </p:nvSpPr>
        <p:spPr>
          <a:xfrm>
            <a:off x="7765837" y="2238602"/>
            <a:ext cx="670851" cy="670851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" name="连线"/>
          <p:cNvCxnSpPr/>
          <p:nvPr/>
        </p:nvCxnSpPr>
        <p:spPr>
          <a:xfrm flipH="1" flipV="1">
            <a:off x="7926841" y="2469375"/>
            <a:ext cx="174421" cy="104653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节点"/>
          <p:cNvSpPr/>
          <p:nvPr/>
        </p:nvSpPr>
        <p:spPr>
          <a:xfrm>
            <a:off x="7884980" y="2427514"/>
            <a:ext cx="83722" cy="83722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" name="连线"/>
          <p:cNvCxnSpPr/>
          <p:nvPr/>
        </p:nvCxnSpPr>
        <p:spPr>
          <a:xfrm flipV="1">
            <a:off x="8101262" y="2469375"/>
            <a:ext cx="174422" cy="104653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节点"/>
          <p:cNvSpPr/>
          <p:nvPr/>
        </p:nvSpPr>
        <p:spPr>
          <a:xfrm>
            <a:off x="8233823" y="2427514"/>
            <a:ext cx="83722" cy="83722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0" name="连线"/>
          <p:cNvCxnSpPr/>
          <p:nvPr/>
        </p:nvCxnSpPr>
        <p:spPr>
          <a:xfrm>
            <a:off x="8101262" y="2574028"/>
            <a:ext cx="0" cy="17442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节点"/>
          <p:cNvSpPr/>
          <p:nvPr/>
        </p:nvSpPr>
        <p:spPr>
          <a:xfrm>
            <a:off x="8059401" y="2706588"/>
            <a:ext cx="83722" cy="83722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节点"/>
          <p:cNvSpPr/>
          <p:nvPr/>
        </p:nvSpPr>
        <p:spPr>
          <a:xfrm>
            <a:off x="8052424" y="2525190"/>
            <a:ext cx="97676" cy="97676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文字 官网对话进入，描述目标、&#10;提交资料、补充约束；&#10;确"/>
          <p:cNvSpPr txBox="1"/>
          <p:nvPr/>
        </p:nvSpPr>
        <p:spPr>
          <a:xfrm>
            <a:off x="3186545" y="2107349"/>
            <a:ext cx="2501109" cy="92606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官网对话进入，描述目标、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提交资料、补充约束；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确认路径、成本、时间与决策。</a:t>
            </a:r>
          </a:p>
        </p:txBody>
      </p:sp>
      <p:sp>
        <p:nvSpPr>
          <p:cNvPr id="24" name="文字 接口提交目标、调用能力，&#10;读取进度与交付证据；&#10;沿"/>
          <p:cNvSpPr txBox="1"/>
          <p:nvPr/>
        </p:nvSpPr>
        <p:spPr>
          <a:xfrm>
            <a:off x="9260669" y="2107349"/>
            <a:ext cx="2377148" cy="95523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接口提交目标、调用能力，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读取进度与交付证据；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沿用企业授权、预算与账户。</a:t>
            </a:r>
          </a:p>
        </p:txBody>
      </p:sp>
      <p:cxnSp>
        <p:nvCxnSpPr>
          <p:cNvPr id="25" name="连线"/>
          <p:cNvCxnSpPr/>
          <p:nvPr/>
        </p:nvCxnSpPr>
        <p:spPr>
          <a:xfrm>
            <a:off x="2770909" y="3142794"/>
            <a:ext cx="0" cy="182296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连线"/>
          <p:cNvCxnSpPr/>
          <p:nvPr/>
        </p:nvCxnSpPr>
        <p:spPr>
          <a:xfrm>
            <a:off x="2770909" y="3325090"/>
            <a:ext cx="3325090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连线"/>
          <p:cNvCxnSpPr/>
          <p:nvPr/>
        </p:nvCxnSpPr>
        <p:spPr>
          <a:xfrm>
            <a:off x="8677320" y="3142794"/>
            <a:ext cx="0" cy="182296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连线"/>
          <p:cNvCxnSpPr/>
          <p:nvPr/>
        </p:nvCxnSpPr>
        <p:spPr>
          <a:xfrm flipH="1">
            <a:off x="6095999" y="3325090"/>
            <a:ext cx="2581321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字 企业授权与付款责任明确"/>
          <p:cNvSpPr txBox="1"/>
          <p:nvPr/>
        </p:nvSpPr>
        <p:spPr>
          <a:xfrm>
            <a:off x="4520956" y="3274047"/>
            <a:ext cx="3150086" cy="28438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68B8F4"/>
                </a:solidFill>
                <a:latin typeface="Microsoft YaHei"/>
                <a:ea typeface="Microsoft YaHei"/>
              </a:rPr>
              <a:t>企业授权与付款责任明确</a:t>
            </a:r>
          </a:p>
        </p:txBody>
      </p:sp>
      <p:cxnSp>
        <p:nvCxnSpPr>
          <p:cNvPr id="30" name="连线"/>
          <p:cNvCxnSpPr/>
          <p:nvPr/>
        </p:nvCxnSpPr>
        <p:spPr>
          <a:xfrm>
            <a:off x="6095999" y="3565722"/>
            <a:ext cx="0" cy="226048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图形"/>
          <p:cNvSpPr/>
          <p:nvPr/>
        </p:nvSpPr>
        <p:spPr>
          <a:xfrm>
            <a:off x="42292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016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节点"/>
          <p:cNvSpPr/>
          <p:nvPr/>
        </p:nvSpPr>
        <p:spPr>
          <a:xfrm>
            <a:off x="576057" y="4046985"/>
            <a:ext cx="379177" cy="379177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图形"/>
          <p:cNvSpPr/>
          <p:nvPr/>
        </p:nvSpPr>
        <p:spPr>
          <a:xfrm>
            <a:off x="701564" y="4137988"/>
            <a:ext cx="128161" cy="19717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连线"/>
          <p:cNvCxnSpPr/>
          <p:nvPr/>
        </p:nvCxnSpPr>
        <p:spPr>
          <a:xfrm>
            <a:off x="728183" y="4192210"/>
            <a:ext cx="74925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连线"/>
          <p:cNvCxnSpPr/>
          <p:nvPr/>
        </p:nvCxnSpPr>
        <p:spPr>
          <a:xfrm>
            <a:off x="728183" y="4236574"/>
            <a:ext cx="74925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连线"/>
          <p:cNvCxnSpPr/>
          <p:nvPr/>
        </p:nvCxnSpPr>
        <p:spPr>
          <a:xfrm>
            <a:off x="728183" y="4280937"/>
            <a:ext cx="74925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文字 需求澄清"/>
          <p:cNvSpPr txBox="1"/>
          <p:nvPr/>
        </p:nvSpPr>
        <p:spPr>
          <a:xfrm>
            <a:off x="110107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需求澄清</a:t>
            </a:r>
          </a:p>
        </p:txBody>
      </p:sp>
      <p:sp>
        <p:nvSpPr>
          <p:cNvPr id="38" name="文字 输入目标与资料，识别缺失&#10;信息和现实限制"/>
          <p:cNvSpPr txBox="1"/>
          <p:nvPr/>
        </p:nvSpPr>
        <p:spPr>
          <a:xfrm>
            <a:off x="110836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输入目标与资料，识别缺失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信息和现实限制</a:t>
            </a:r>
          </a:p>
        </p:txBody>
      </p:sp>
      <p:sp>
        <p:nvSpPr>
          <p:cNvPr id="39" name="文字 1"/>
          <p:cNvSpPr txBox="1"/>
          <p:nvPr/>
        </p:nvSpPr>
        <p:spPr>
          <a:xfrm>
            <a:off x="52501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68B8F4"/>
                </a:solidFill>
                <a:latin typeface="Microsoft YaHei"/>
                <a:ea typeface="Microsoft YaHei"/>
              </a:rPr>
              <a:t>1</a:t>
            </a:r>
          </a:p>
        </p:txBody>
      </p:sp>
      <p:cxnSp>
        <p:nvCxnSpPr>
          <p:cNvPr id="40" name="连线"/>
          <p:cNvCxnSpPr/>
          <p:nvPr/>
        </p:nvCxnSpPr>
        <p:spPr>
          <a:xfrm>
            <a:off x="3179253" y="4455330"/>
            <a:ext cx="15312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图形"/>
          <p:cNvSpPr/>
          <p:nvPr/>
        </p:nvSpPr>
        <p:spPr>
          <a:xfrm>
            <a:off x="335425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016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节点"/>
          <p:cNvSpPr/>
          <p:nvPr/>
        </p:nvSpPr>
        <p:spPr>
          <a:xfrm>
            <a:off x="3507387" y="4046985"/>
            <a:ext cx="379177" cy="379177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节点"/>
          <p:cNvSpPr/>
          <p:nvPr/>
        </p:nvSpPr>
        <p:spPr>
          <a:xfrm>
            <a:off x="3598389" y="4137988"/>
            <a:ext cx="197172" cy="197172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图形"/>
          <p:cNvSpPr/>
          <p:nvPr/>
        </p:nvSpPr>
        <p:spPr>
          <a:xfrm>
            <a:off x="3652612" y="4137988"/>
            <a:ext cx="88727" cy="197172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5" name="连线"/>
          <p:cNvCxnSpPr/>
          <p:nvPr/>
        </p:nvCxnSpPr>
        <p:spPr>
          <a:xfrm>
            <a:off x="3598389" y="4236574"/>
            <a:ext cx="197173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连线"/>
          <p:cNvCxnSpPr/>
          <p:nvPr/>
        </p:nvCxnSpPr>
        <p:spPr>
          <a:xfrm>
            <a:off x="3613177" y="4192210"/>
            <a:ext cx="167597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文字 知识收敛"/>
          <p:cNvSpPr txBox="1"/>
          <p:nvPr/>
        </p:nvSpPr>
        <p:spPr>
          <a:xfrm>
            <a:off x="403240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知识收敛</a:t>
            </a:r>
          </a:p>
        </p:txBody>
      </p:sp>
      <p:sp>
        <p:nvSpPr>
          <p:cNvPr id="48" name="文字 按国家、产品与经营阶段匹配&#10;知识、案例和前置条件"/>
          <p:cNvSpPr txBox="1"/>
          <p:nvPr/>
        </p:nvSpPr>
        <p:spPr>
          <a:xfrm>
            <a:off x="403969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按国家、产品与经营阶段匹配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知识、案例和前置条件</a:t>
            </a:r>
          </a:p>
        </p:txBody>
      </p:sp>
      <p:sp>
        <p:nvSpPr>
          <p:cNvPr id="49" name="文字 2"/>
          <p:cNvSpPr txBox="1"/>
          <p:nvPr/>
        </p:nvSpPr>
        <p:spPr>
          <a:xfrm>
            <a:off x="345634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68B8F4"/>
                </a:solidFill>
                <a:latin typeface="Microsoft YaHei"/>
                <a:ea typeface="Microsoft YaHei"/>
              </a:rPr>
              <a:t>2</a:t>
            </a:r>
          </a:p>
        </p:txBody>
      </p:sp>
      <p:cxnSp>
        <p:nvCxnSpPr>
          <p:cNvPr id="50" name="连线"/>
          <p:cNvCxnSpPr/>
          <p:nvPr/>
        </p:nvCxnSpPr>
        <p:spPr>
          <a:xfrm>
            <a:off x="6110583" y="4455330"/>
            <a:ext cx="15312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图形"/>
          <p:cNvSpPr/>
          <p:nvPr/>
        </p:nvSpPr>
        <p:spPr>
          <a:xfrm>
            <a:off x="628558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016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节点"/>
          <p:cNvSpPr/>
          <p:nvPr/>
        </p:nvSpPr>
        <p:spPr>
          <a:xfrm>
            <a:off x="6438717" y="4046985"/>
            <a:ext cx="379177" cy="379177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图形"/>
          <p:cNvSpPr/>
          <p:nvPr/>
        </p:nvSpPr>
        <p:spPr>
          <a:xfrm>
            <a:off x="6564225" y="4137988"/>
            <a:ext cx="128161" cy="19717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连线"/>
          <p:cNvCxnSpPr/>
          <p:nvPr/>
        </p:nvCxnSpPr>
        <p:spPr>
          <a:xfrm>
            <a:off x="6590843" y="4192210"/>
            <a:ext cx="74925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连线"/>
          <p:cNvCxnSpPr/>
          <p:nvPr/>
        </p:nvCxnSpPr>
        <p:spPr>
          <a:xfrm>
            <a:off x="6590843" y="4236574"/>
            <a:ext cx="74925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连线"/>
          <p:cNvCxnSpPr/>
          <p:nvPr/>
        </p:nvCxnSpPr>
        <p:spPr>
          <a:xfrm>
            <a:off x="6590843" y="4280937"/>
            <a:ext cx="74925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文字 任务确认"/>
          <p:cNvSpPr txBox="1"/>
          <p:nvPr/>
        </p:nvSpPr>
        <p:spPr>
          <a:xfrm>
            <a:off x="696373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任务确认</a:t>
            </a:r>
          </a:p>
        </p:txBody>
      </p:sp>
      <p:sp>
        <p:nvSpPr>
          <p:cNvPr id="58" name="文字 明确范围、预算、工期与依赖，&#10;复核后确认"/>
          <p:cNvSpPr txBox="1"/>
          <p:nvPr/>
        </p:nvSpPr>
        <p:spPr>
          <a:xfrm>
            <a:off x="697102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明确范围、预算、工期与依赖，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复核后确认</a:t>
            </a:r>
          </a:p>
        </p:txBody>
      </p:sp>
      <p:sp>
        <p:nvSpPr>
          <p:cNvPr id="59" name="文字 3"/>
          <p:cNvSpPr txBox="1"/>
          <p:nvPr/>
        </p:nvSpPr>
        <p:spPr>
          <a:xfrm>
            <a:off x="638767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68B8F4"/>
                </a:solidFill>
                <a:latin typeface="Microsoft YaHei"/>
                <a:ea typeface="Microsoft YaHei"/>
              </a:rPr>
              <a:t>3</a:t>
            </a:r>
          </a:p>
        </p:txBody>
      </p:sp>
      <p:cxnSp>
        <p:nvCxnSpPr>
          <p:cNvPr id="60" name="连线"/>
          <p:cNvCxnSpPr/>
          <p:nvPr/>
        </p:nvCxnSpPr>
        <p:spPr>
          <a:xfrm>
            <a:off x="9041913" y="4455330"/>
            <a:ext cx="15312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图形"/>
          <p:cNvSpPr/>
          <p:nvPr/>
        </p:nvSpPr>
        <p:spPr>
          <a:xfrm>
            <a:off x="9216918" y="3871980"/>
            <a:ext cx="2727157" cy="115940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016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节点"/>
          <p:cNvSpPr/>
          <p:nvPr/>
        </p:nvSpPr>
        <p:spPr>
          <a:xfrm>
            <a:off x="9370047" y="4046985"/>
            <a:ext cx="379177" cy="379177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连线"/>
          <p:cNvCxnSpPr/>
          <p:nvPr/>
        </p:nvCxnSpPr>
        <p:spPr>
          <a:xfrm flipH="1" flipV="1">
            <a:off x="9461050" y="4177422"/>
            <a:ext cx="98586" cy="5915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节点"/>
          <p:cNvSpPr/>
          <p:nvPr/>
        </p:nvSpPr>
        <p:spPr>
          <a:xfrm>
            <a:off x="9437389" y="4153761"/>
            <a:ext cx="47321" cy="4732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5" name="连线"/>
          <p:cNvCxnSpPr/>
          <p:nvPr/>
        </p:nvCxnSpPr>
        <p:spPr>
          <a:xfrm flipV="1">
            <a:off x="9559636" y="4177422"/>
            <a:ext cx="98586" cy="5915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节点"/>
          <p:cNvSpPr/>
          <p:nvPr/>
        </p:nvSpPr>
        <p:spPr>
          <a:xfrm>
            <a:off x="9634561" y="4153761"/>
            <a:ext cx="47321" cy="4732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连线"/>
          <p:cNvCxnSpPr/>
          <p:nvPr/>
        </p:nvCxnSpPr>
        <p:spPr>
          <a:xfrm>
            <a:off x="9559636" y="4236574"/>
            <a:ext cx="0" cy="98586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节点"/>
          <p:cNvSpPr/>
          <p:nvPr/>
        </p:nvSpPr>
        <p:spPr>
          <a:xfrm>
            <a:off x="9535975" y="4311499"/>
            <a:ext cx="47321" cy="4732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节点"/>
          <p:cNvSpPr/>
          <p:nvPr/>
        </p:nvSpPr>
        <p:spPr>
          <a:xfrm>
            <a:off x="9532032" y="4208969"/>
            <a:ext cx="55208" cy="55208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文字 执行与持续经营"/>
          <p:cNvSpPr txBox="1"/>
          <p:nvPr/>
        </p:nvSpPr>
        <p:spPr>
          <a:xfrm>
            <a:off x="9895061" y="4017818"/>
            <a:ext cx="1983387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执行与持续经营</a:t>
            </a:r>
          </a:p>
        </p:txBody>
      </p:sp>
      <p:sp>
        <p:nvSpPr>
          <p:cNvPr id="71" name="文字 Agent 协调执行，按里程碑&#10;验收并处理变化"/>
          <p:cNvSpPr txBox="1"/>
          <p:nvPr/>
        </p:nvSpPr>
        <p:spPr>
          <a:xfrm>
            <a:off x="9902353" y="4367827"/>
            <a:ext cx="1968803" cy="51043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Agent 协调执行，按里程碑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验收并处理变化</a:t>
            </a:r>
          </a:p>
        </p:txBody>
      </p:sp>
      <p:sp>
        <p:nvSpPr>
          <p:cNvPr id="72" name="文字 4"/>
          <p:cNvSpPr txBox="1"/>
          <p:nvPr/>
        </p:nvSpPr>
        <p:spPr>
          <a:xfrm>
            <a:off x="9319004" y="3923023"/>
            <a:ext cx="226047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68B8F4"/>
                </a:solidFill>
                <a:latin typeface="Microsoft YaHei"/>
                <a:ea typeface="Microsoft YaHei"/>
              </a:rPr>
              <a:t>4</a:t>
            </a:r>
          </a:p>
        </p:txBody>
      </p:sp>
      <p:sp>
        <p:nvSpPr>
          <p:cNvPr id="73" name="文字 客户购买什么"/>
          <p:cNvSpPr txBox="1"/>
          <p:nvPr/>
        </p:nvSpPr>
        <p:spPr>
          <a:xfrm>
            <a:off x="3791770" y="5199100"/>
            <a:ext cx="4608459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22" b="1">
                <a:solidFill>
                  <a:srgbClr val="F5F2EA"/>
                </a:solidFill>
                <a:latin typeface="Microsoft YaHei"/>
                <a:ea typeface="Microsoft YaHei"/>
              </a:rPr>
              <a:t>客户购买什么</a:t>
            </a:r>
          </a:p>
        </p:txBody>
      </p:sp>
      <p:sp>
        <p:nvSpPr>
          <p:cNvPr id="74" name="节点"/>
          <p:cNvSpPr/>
          <p:nvPr/>
        </p:nvSpPr>
        <p:spPr>
          <a:xfrm>
            <a:off x="634392" y="5614736"/>
            <a:ext cx="466679" cy="46667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节点"/>
          <p:cNvSpPr/>
          <p:nvPr/>
        </p:nvSpPr>
        <p:spPr>
          <a:xfrm>
            <a:off x="746395" y="5726739"/>
            <a:ext cx="242673" cy="242673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图形"/>
          <p:cNvSpPr/>
          <p:nvPr/>
        </p:nvSpPr>
        <p:spPr>
          <a:xfrm>
            <a:off x="813130" y="5726739"/>
            <a:ext cx="109202" cy="242673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连线"/>
          <p:cNvCxnSpPr/>
          <p:nvPr/>
        </p:nvCxnSpPr>
        <p:spPr>
          <a:xfrm>
            <a:off x="746395" y="5848076"/>
            <a:ext cx="242673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连线"/>
          <p:cNvCxnSpPr/>
          <p:nvPr/>
        </p:nvCxnSpPr>
        <p:spPr>
          <a:xfrm>
            <a:off x="764595" y="5793474"/>
            <a:ext cx="206273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文字 海外经营重构"/>
          <p:cNvSpPr txBox="1"/>
          <p:nvPr/>
        </p:nvSpPr>
        <p:spPr>
          <a:xfrm>
            <a:off x="1239617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海外经营重构</a:t>
            </a:r>
          </a:p>
        </p:txBody>
      </p:sp>
      <p:sp>
        <p:nvSpPr>
          <p:cNvPr id="80" name="节点"/>
          <p:cNvSpPr/>
          <p:nvPr/>
        </p:nvSpPr>
        <p:spPr>
          <a:xfrm>
            <a:off x="3616765" y="5614736"/>
            <a:ext cx="466679" cy="46667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图形"/>
          <p:cNvSpPr/>
          <p:nvPr/>
        </p:nvSpPr>
        <p:spPr>
          <a:xfrm>
            <a:off x="3728768" y="5896611"/>
            <a:ext cx="48534" cy="72801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图形"/>
          <p:cNvSpPr/>
          <p:nvPr/>
        </p:nvSpPr>
        <p:spPr>
          <a:xfrm>
            <a:off x="3813704" y="5835942"/>
            <a:ext cx="48534" cy="133470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图形"/>
          <p:cNvSpPr/>
          <p:nvPr/>
        </p:nvSpPr>
        <p:spPr>
          <a:xfrm>
            <a:off x="3898639" y="5769207"/>
            <a:ext cx="48534" cy="200205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文字 市场增长重构"/>
          <p:cNvSpPr txBox="1"/>
          <p:nvPr/>
        </p:nvSpPr>
        <p:spPr>
          <a:xfrm>
            <a:off x="4221990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市场增长重构</a:t>
            </a:r>
          </a:p>
        </p:txBody>
      </p:sp>
      <p:sp>
        <p:nvSpPr>
          <p:cNvPr id="85" name="节点"/>
          <p:cNvSpPr/>
          <p:nvPr/>
        </p:nvSpPr>
        <p:spPr>
          <a:xfrm>
            <a:off x="6599138" y="5614736"/>
            <a:ext cx="466679" cy="46667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图形"/>
          <p:cNvSpPr/>
          <p:nvPr/>
        </p:nvSpPr>
        <p:spPr>
          <a:xfrm>
            <a:off x="6753609" y="5726739"/>
            <a:ext cx="157737" cy="242673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7" name="连线"/>
          <p:cNvCxnSpPr/>
          <p:nvPr/>
        </p:nvCxnSpPr>
        <p:spPr>
          <a:xfrm>
            <a:off x="6786370" y="5793474"/>
            <a:ext cx="92216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连线"/>
          <p:cNvCxnSpPr/>
          <p:nvPr/>
        </p:nvCxnSpPr>
        <p:spPr>
          <a:xfrm>
            <a:off x="6786370" y="5848076"/>
            <a:ext cx="92216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连线"/>
          <p:cNvCxnSpPr/>
          <p:nvPr/>
        </p:nvCxnSpPr>
        <p:spPr>
          <a:xfrm>
            <a:off x="6786370" y="5902677"/>
            <a:ext cx="92216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文字 欧洲经营系统"/>
          <p:cNvSpPr txBox="1"/>
          <p:nvPr/>
        </p:nvSpPr>
        <p:spPr>
          <a:xfrm>
            <a:off x="7204363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欧洲经营系统</a:t>
            </a:r>
          </a:p>
        </p:txBody>
      </p:sp>
      <p:sp>
        <p:nvSpPr>
          <p:cNvPr id="91" name="节点"/>
          <p:cNvSpPr/>
          <p:nvPr/>
        </p:nvSpPr>
        <p:spPr>
          <a:xfrm>
            <a:off x="9581511" y="5614736"/>
            <a:ext cx="466679" cy="46667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多边形"/>
          <p:cNvSpPr/>
          <p:nvPr/>
        </p:nvSpPr>
        <p:spPr>
          <a:xfrm>
            <a:off x="9689739" y="5723435"/>
            <a:ext cx="247894" cy="247894"/>
          </a:xfrm>
          <a:custGeom>
            <a:avLst/>
            <a:gdLst/>
            <a:ahLst/>
            <a:cxnLst/>
            <a:rect l="l" t="t" r="r" b="b"/>
            <a:pathLst>
              <a:path w="34" h="34">
                <a:moveTo>
                  <a:pt x="0" y="0"/>
                </a:moveTo>
                <a:lnTo>
                  <a:pt x="34" y="0"/>
                </a:lnTo>
                <a:lnTo>
                  <a:pt x="29" y="23"/>
                </a:lnTo>
                <a:lnTo>
                  <a:pt x="17" y="34"/>
                </a:lnTo>
                <a:lnTo>
                  <a:pt x="5" y="23"/>
                </a:lnTo>
                <a:close/>
              </a:path>
            </a:pathLst>
          </a:cu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文字 全球经营韧性"/>
          <p:cNvSpPr txBox="1"/>
          <p:nvPr/>
        </p:nvSpPr>
        <p:spPr>
          <a:xfrm>
            <a:off x="10186736" y="5673071"/>
            <a:ext cx="2158392" cy="35730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全球经营韧性</a:t>
            </a:r>
          </a:p>
        </p:txBody>
      </p:sp>
      <p:sp>
        <p:nvSpPr>
          <p:cNvPr id="94" name="文字 按需组合八大能力；范围明确的单项任务，也可独立起步"/>
          <p:cNvSpPr txBox="1"/>
          <p:nvPr/>
        </p:nvSpPr>
        <p:spPr>
          <a:xfrm>
            <a:off x="1312535" y="6256420"/>
            <a:ext cx="9566927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按需组合八大能力；范围明确的单项任务，也可独立起步。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需求、执行与长期经营之间的断层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跨境销售入口增多，企业仍需承担知识搜索、跨国协调与业务连续性的成本。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客户问题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03 / 07</a:t>
            </a:r>
          </a:p>
        </p:txBody>
      </p:sp>
      <p:sp>
        <p:nvSpPr>
          <p:cNvPr id="6" name="节点"/>
          <p:cNvSpPr/>
          <p:nvPr/>
        </p:nvSpPr>
        <p:spPr>
          <a:xfrm>
            <a:off x="641684" y="1480248"/>
            <a:ext cx="233339" cy="23333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图形"/>
          <p:cNvSpPr/>
          <p:nvPr/>
        </p:nvSpPr>
        <p:spPr>
          <a:xfrm>
            <a:off x="697685" y="1621185"/>
            <a:ext cx="24267" cy="36400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图形"/>
          <p:cNvSpPr/>
          <p:nvPr/>
        </p:nvSpPr>
        <p:spPr>
          <a:xfrm>
            <a:off x="740153" y="1590851"/>
            <a:ext cx="24267" cy="66735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图形"/>
          <p:cNvSpPr/>
          <p:nvPr/>
        </p:nvSpPr>
        <p:spPr>
          <a:xfrm>
            <a:off x="782621" y="1557484"/>
            <a:ext cx="24267" cy="100102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文字 需求扩大，落地仍然困难"/>
          <p:cNvSpPr txBox="1"/>
          <p:nvPr/>
        </p:nvSpPr>
        <p:spPr>
          <a:xfrm>
            <a:off x="947942" y="1451081"/>
            <a:ext cx="3317798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A9BBC8"/>
                </a:solidFill>
                <a:latin typeface="Microsoft YaHei"/>
                <a:ea typeface="Microsoft YaHei"/>
              </a:rPr>
              <a:t>需求扩大，落地仍然困难</a:t>
            </a:r>
          </a:p>
        </p:txBody>
      </p:sp>
      <p:sp>
        <p:nvSpPr>
          <p:cNvPr id="11" name="节点"/>
          <p:cNvSpPr/>
          <p:nvPr/>
        </p:nvSpPr>
        <p:spPr>
          <a:xfrm>
            <a:off x="4367827" y="1480248"/>
            <a:ext cx="233339" cy="23333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节点"/>
          <p:cNvSpPr/>
          <p:nvPr/>
        </p:nvSpPr>
        <p:spPr>
          <a:xfrm>
            <a:off x="4423829" y="1536250"/>
            <a:ext cx="121336" cy="12133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图形"/>
          <p:cNvSpPr/>
          <p:nvPr/>
        </p:nvSpPr>
        <p:spPr>
          <a:xfrm>
            <a:off x="4457196" y="1536250"/>
            <a:ext cx="54601" cy="12133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连线"/>
          <p:cNvCxnSpPr/>
          <p:nvPr/>
        </p:nvCxnSpPr>
        <p:spPr>
          <a:xfrm>
            <a:off x="4423829" y="1596918"/>
            <a:ext cx="121336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连线"/>
          <p:cNvCxnSpPr/>
          <p:nvPr/>
        </p:nvCxnSpPr>
        <p:spPr>
          <a:xfrm>
            <a:off x="4432929" y="1569617"/>
            <a:ext cx="103136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文字 产品能够出海，经营难以持续"/>
          <p:cNvSpPr txBox="1"/>
          <p:nvPr/>
        </p:nvSpPr>
        <p:spPr>
          <a:xfrm>
            <a:off x="4674086" y="1451081"/>
            <a:ext cx="3317798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A9BBC8"/>
                </a:solidFill>
                <a:latin typeface="Microsoft YaHei"/>
                <a:ea typeface="Microsoft YaHei"/>
              </a:rPr>
              <a:t>产品能够出海，经营难以持续</a:t>
            </a:r>
          </a:p>
        </p:txBody>
      </p:sp>
      <p:sp>
        <p:nvSpPr>
          <p:cNvPr id="17" name="节点"/>
          <p:cNvSpPr/>
          <p:nvPr/>
        </p:nvSpPr>
        <p:spPr>
          <a:xfrm>
            <a:off x="8093971" y="1480248"/>
            <a:ext cx="233339" cy="23333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图形"/>
          <p:cNvSpPr/>
          <p:nvPr/>
        </p:nvSpPr>
        <p:spPr>
          <a:xfrm>
            <a:off x="8149972" y="1536250"/>
            <a:ext cx="121336" cy="121336"/>
          </a:xfrm>
          <a:prstGeom prst="circularArrow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文字 外部变化快，经营响应难"/>
          <p:cNvSpPr txBox="1"/>
          <p:nvPr/>
        </p:nvSpPr>
        <p:spPr>
          <a:xfrm>
            <a:off x="8400229" y="1451081"/>
            <a:ext cx="3317798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05" b="0">
                <a:solidFill>
                  <a:srgbClr val="A9BBC8"/>
                </a:solidFill>
                <a:latin typeface="Microsoft YaHei"/>
                <a:ea typeface="Microsoft YaHei"/>
              </a:rPr>
              <a:t>外部变化快，经营响应难</a:t>
            </a:r>
          </a:p>
        </p:txBody>
      </p:sp>
      <p:cxnSp>
        <p:nvCxnSpPr>
          <p:cNvPr id="20" name="连线"/>
          <p:cNvCxnSpPr/>
          <p:nvPr/>
        </p:nvCxnSpPr>
        <p:spPr>
          <a:xfrm>
            <a:off x="437511" y="1844842"/>
            <a:ext cx="11316976" cy="0"/>
          </a:xfrm>
          <a:prstGeom prst="line">
            <a:avLst/>
          </a:prstGeom>
          <a:ln w="1270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文字 问题为什么难以自行解决"/>
          <p:cNvSpPr txBox="1"/>
          <p:nvPr/>
        </p:nvSpPr>
        <p:spPr>
          <a:xfrm>
            <a:off x="539598" y="1968803"/>
            <a:ext cx="5301186" cy="33542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F5F2EA"/>
                </a:solidFill>
                <a:latin typeface="Microsoft YaHei"/>
                <a:ea typeface="Microsoft YaHei"/>
              </a:rPr>
              <a:t>问题为什么难以自行解决</a:t>
            </a:r>
          </a:p>
        </p:txBody>
      </p:sp>
      <p:sp>
        <p:nvSpPr>
          <p:cNvPr id="22" name="文字 客户真正需要的能力"/>
          <p:cNvSpPr txBox="1"/>
          <p:nvPr/>
        </p:nvSpPr>
        <p:spPr>
          <a:xfrm>
            <a:off x="7291865" y="1968803"/>
            <a:ext cx="4367827" cy="33542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F5F2EA"/>
                </a:solidFill>
                <a:latin typeface="Microsoft YaHei"/>
                <a:ea typeface="Microsoft YaHei"/>
              </a:rPr>
              <a:t>客户真正需要的能力</a:t>
            </a:r>
          </a:p>
        </p:txBody>
      </p:sp>
      <p:sp>
        <p:nvSpPr>
          <p:cNvPr id="23" name="文字 01"/>
          <p:cNvSpPr txBox="1"/>
          <p:nvPr/>
        </p:nvSpPr>
        <p:spPr>
          <a:xfrm>
            <a:off x="532306" y="2464650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68B8F4"/>
                </a:solidFill>
                <a:latin typeface="Microsoft YaHei"/>
                <a:ea typeface="Microsoft YaHei"/>
              </a:rPr>
              <a:t>01</a:t>
            </a:r>
          </a:p>
        </p:txBody>
      </p:sp>
      <p:sp>
        <p:nvSpPr>
          <p:cNvPr id="24" name="文字 知识分散"/>
          <p:cNvSpPr txBox="1"/>
          <p:nvPr/>
        </p:nvSpPr>
        <p:spPr>
          <a:xfrm>
            <a:off x="1173990" y="2435483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知识分散</a:t>
            </a:r>
          </a:p>
        </p:txBody>
      </p:sp>
      <p:sp>
        <p:nvSpPr>
          <p:cNvPr id="25" name="文字 规则、产品与履约要求分散，&#10;适用条件难判断。"/>
          <p:cNvSpPr txBox="1"/>
          <p:nvPr/>
        </p:nvSpPr>
        <p:spPr>
          <a:xfrm>
            <a:off x="1173990" y="2727157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规则、产品与履约要求分散，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适用条件难判断。</a:t>
            </a:r>
          </a:p>
        </p:txBody>
      </p:sp>
      <p:sp>
        <p:nvSpPr>
          <p:cNvPr id="26" name="节点"/>
          <p:cNvSpPr/>
          <p:nvPr/>
        </p:nvSpPr>
        <p:spPr>
          <a:xfrm>
            <a:off x="5191808" y="2588612"/>
            <a:ext cx="393760" cy="39376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图形"/>
          <p:cNvSpPr/>
          <p:nvPr/>
        </p:nvSpPr>
        <p:spPr>
          <a:xfrm>
            <a:off x="5322143" y="2683114"/>
            <a:ext cx="133091" cy="204755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连线"/>
          <p:cNvCxnSpPr/>
          <p:nvPr/>
        </p:nvCxnSpPr>
        <p:spPr>
          <a:xfrm>
            <a:off x="5349785" y="2739422"/>
            <a:ext cx="77807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连线"/>
          <p:cNvCxnSpPr/>
          <p:nvPr/>
        </p:nvCxnSpPr>
        <p:spPr>
          <a:xfrm>
            <a:off x="5349785" y="2785492"/>
            <a:ext cx="77807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连线"/>
          <p:cNvCxnSpPr/>
          <p:nvPr/>
        </p:nvCxnSpPr>
        <p:spPr>
          <a:xfrm>
            <a:off x="5349785" y="2831562"/>
            <a:ext cx="77807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连线"/>
          <p:cNvCxnSpPr/>
          <p:nvPr/>
        </p:nvCxnSpPr>
        <p:spPr>
          <a:xfrm>
            <a:off x="5738698" y="2778200"/>
            <a:ext cx="124690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节点"/>
          <p:cNvSpPr/>
          <p:nvPr/>
        </p:nvSpPr>
        <p:spPr>
          <a:xfrm>
            <a:off x="7204363" y="2559444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图形"/>
          <p:cNvSpPr/>
          <p:nvPr/>
        </p:nvSpPr>
        <p:spPr>
          <a:xfrm>
            <a:off x="7354007" y="2667947"/>
            <a:ext cx="152808" cy="235089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连线"/>
          <p:cNvCxnSpPr/>
          <p:nvPr/>
        </p:nvCxnSpPr>
        <p:spPr>
          <a:xfrm>
            <a:off x="7385744" y="2732597"/>
            <a:ext cx="89334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连线"/>
          <p:cNvCxnSpPr/>
          <p:nvPr/>
        </p:nvCxnSpPr>
        <p:spPr>
          <a:xfrm>
            <a:off x="7385744" y="2785492"/>
            <a:ext cx="89334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连线"/>
          <p:cNvCxnSpPr/>
          <p:nvPr/>
        </p:nvCxnSpPr>
        <p:spPr>
          <a:xfrm>
            <a:off x="7385744" y="2838387"/>
            <a:ext cx="89334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文字 专业判断"/>
          <p:cNvSpPr txBox="1"/>
          <p:nvPr/>
        </p:nvSpPr>
        <p:spPr>
          <a:xfrm>
            <a:off x="7875215" y="2450066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专业判断</a:t>
            </a:r>
          </a:p>
        </p:txBody>
      </p:sp>
      <p:sp>
        <p:nvSpPr>
          <p:cNvPr id="38" name="文字 匹配适用知识与可行路径。"/>
          <p:cNvSpPr txBox="1"/>
          <p:nvPr/>
        </p:nvSpPr>
        <p:spPr>
          <a:xfrm>
            <a:off x="7875215" y="2763617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匹配适用知识与可行路径。</a:t>
            </a:r>
          </a:p>
        </p:txBody>
      </p:sp>
      <p:cxnSp>
        <p:nvCxnSpPr>
          <p:cNvPr id="39" name="连线"/>
          <p:cNvCxnSpPr/>
          <p:nvPr/>
        </p:nvCxnSpPr>
        <p:spPr>
          <a:xfrm>
            <a:off x="568765" y="3230296"/>
            <a:ext cx="11054469" cy="0"/>
          </a:xfrm>
          <a:prstGeom prst="line">
            <a:avLst/>
          </a:prstGeom>
          <a:ln w="635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文字 02"/>
          <p:cNvSpPr txBox="1"/>
          <p:nvPr/>
        </p:nvSpPr>
        <p:spPr>
          <a:xfrm>
            <a:off x="532306" y="3317798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68B8F4"/>
                </a:solidFill>
                <a:latin typeface="Microsoft YaHei"/>
                <a:ea typeface="Microsoft YaHei"/>
              </a:rPr>
              <a:t>02</a:t>
            </a:r>
          </a:p>
        </p:txBody>
      </p:sp>
      <p:sp>
        <p:nvSpPr>
          <p:cNvPr id="41" name="文字 需求难定"/>
          <p:cNvSpPr txBox="1"/>
          <p:nvPr/>
        </p:nvSpPr>
        <p:spPr>
          <a:xfrm>
            <a:off x="1173990" y="3288631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需求难定</a:t>
            </a:r>
          </a:p>
        </p:txBody>
      </p:sp>
      <p:sp>
        <p:nvSpPr>
          <p:cNvPr id="42" name="文字 目标明确，任务范围与先后依赖不清。"/>
          <p:cNvSpPr txBox="1"/>
          <p:nvPr/>
        </p:nvSpPr>
        <p:spPr>
          <a:xfrm>
            <a:off x="1173990" y="3580306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目标明确，任务范围与先后依赖不清。</a:t>
            </a:r>
          </a:p>
        </p:txBody>
      </p:sp>
      <p:sp>
        <p:nvSpPr>
          <p:cNvPr id="43" name="节点"/>
          <p:cNvSpPr/>
          <p:nvPr/>
        </p:nvSpPr>
        <p:spPr>
          <a:xfrm>
            <a:off x="5191808" y="3441760"/>
            <a:ext cx="393760" cy="39376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节点"/>
          <p:cNvSpPr/>
          <p:nvPr/>
        </p:nvSpPr>
        <p:spPr>
          <a:xfrm>
            <a:off x="5286311" y="3536263"/>
            <a:ext cx="204755" cy="204755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节点"/>
          <p:cNvSpPr/>
          <p:nvPr/>
        </p:nvSpPr>
        <p:spPr>
          <a:xfrm>
            <a:off x="5337499" y="3587452"/>
            <a:ext cx="102377" cy="102377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连线"/>
          <p:cNvCxnSpPr/>
          <p:nvPr/>
        </p:nvCxnSpPr>
        <p:spPr>
          <a:xfrm>
            <a:off x="5265835" y="3638641"/>
            <a:ext cx="245707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连线"/>
          <p:cNvCxnSpPr/>
          <p:nvPr/>
        </p:nvCxnSpPr>
        <p:spPr>
          <a:xfrm>
            <a:off x="5388688" y="3515787"/>
            <a:ext cx="0" cy="245707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连线"/>
          <p:cNvCxnSpPr/>
          <p:nvPr/>
        </p:nvCxnSpPr>
        <p:spPr>
          <a:xfrm>
            <a:off x="5738698" y="3631349"/>
            <a:ext cx="124690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节点"/>
          <p:cNvSpPr/>
          <p:nvPr/>
        </p:nvSpPr>
        <p:spPr>
          <a:xfrm>
            <a:off x="7204363" y="3412593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节点"/>
          <p:cNvSpPr/>
          <p:nvPr/>
        </p:nvSpPr>
        <p:spPr>
          <a:xfrm>
            <a:off x="7312866" y="3521096"/>
            <a:ext cx="235089" cy="235089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节点"/>
          <p:cNvSpPr/>
          <p:nvPr/>
        </p:nvSpPr>
        <p:spPr>
          <a:xfrm>
            <a:off x="7371638" y="3579868"/>
            <a:ext cx="117544" cy="117544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连线"/>
          <p:cNvCxnSpPr/>
          <p:nvPr/>
        </p:nvCxnSpPr>
        <p:spPr>
          <a:xfrm>
            <a:off x="7289357" y="3638641"/>
            <a:ext cx="282108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连线"/>
          <p:cNvCxnSpPr/>
          <p:nvPr/>
        </p:nvCxnSpPr>
        <p:spPr>
          <a:xfrm>
            <a:off x="7430411" y="3497587"/>
            <a:ext cx="0" cy="282107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文字 任务收敛"/>
          <p:cNvSpPr txBox="1"/>
          <p:nvPr/>
        </p:nvSpPr>
        <p:spPr>
          <a:xfrm>
            <a:off x="7875215" y="3303215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任务收敛</a:t>
            </a:r>
          </a:p>
        </p:txBody>
      </p:sp>
      <p:sp>
        <p:nvSpPr>
          <p:cNvPr id="55" name="文字 明确边界、成本、时间与交付。"/>
          <p:cNvSpPr txBox="1"/>
          <p:nvPr/>
        </p:nvSpPr>
        <p:spPr>
          <a:xfrm>
            <a:off x="7875215" y="3616765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明确边界、成本、时间与交付。</a:t>
            </a:r>
          </a:p>
        </p:txBody>
      </p:sp>
      <p:cxnSp>
        <p:nvCxnSpPr>
          <p:cNvPr id="56" name="连线"/>
          <p:cNvCxnSpPr/>
          <p:nvPr/>
        </p:nvCxnSpPr>
        <p:spPr>
          <a:xfrm>
            <a:off x="568765" y="4083444"/>
            <a:ext cx="11054469" cy="0"/>
          </a:xfrm>
          <a:prstGeom prst="line">
            <a:avLst/>
          </a:prstGeom>
          <a:ln w="635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文字 03"/>
          <p:cNvSpPr txBox="1"/>
          <p:nvPr/>
        </p:nvSpPr>
        <p:spPr>
          <a:xfrm>
            <a:off x="532306" y="4170947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68B8F4"/>
                </a:solidFill>
                <a:latin typeface="Microsoft YaHei"/>
                <a:ea typeface="Microsoft YaHei"/>
              </a:rPr>
              <a:t>03</a:t>
            </a:r>
          </a:p>
        </p:txBody>
      </p:sp>
      <p:sp>
        <p:nvSpPr>
          <p:cNvPr id="58" name="文字 协作割裂"/>
          <p:cNvSpPr txBox="1"/>
          <p:nvPr/>
        </p:nvSpPr>
        <p:spPr>
          <a:xfrm>
            <a:off x="1173990" y="4141779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协作割裂</a:t>
            </a:r>
          </a:p>
        </p:txBody>
      </p:sp>
      <p:sp>
        <p:nvSpPr>
          <p:cNvPr id="59" name="文字 合同、税务、渠道、团队与售后各管一段。"/>
          <p:cNvSpPr txBox="1"/>
          <p:nvPr/>
        </p:nvSpPr>
        <p:spPr>
          <a:xfrm>
            <a:off x="1173990" y="4433454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合同、税务、渠道、团队与售后各管一段。</a:t>
            </a:r>
          </a:p>
        </p:txBody>
      </p:sp>
      <p:sp>
        <p:nvSpPr>
          <p:cNvPr id="60" name="节点"/>
          <p:cNvSpPr/>
          <p:nvPr/>
        </p:nvSpPr>
        <p:spPr>
          <a:xfrm>
            <a:off x="5191808" y="4294908"/>
            <a:ext cx="393760" cy="39376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节点"/>
          <p:cNvSpPr/>
          <p:nvPr/>
        </p:nvSpPr>
        <p:spPr>
          <a:xfrm>
            <a:off x="5303510" y="4432205"/>
            <a:ext cx="37265" cy="37265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图形"/>
          <p:cNvSpPr/>
          <p:nvPr/>
        </p:nvSpPr>
        <p:spPr>
          <a:xfrm>
            <a:off x="5296344" y="4499979"/>
            <a:ext cx="51598" cy="41565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节点"/>
          <p:cNvSpPr/>
          <p:nvPr/>
        </p:nvSpPr>
        <p:spPr>
          <a:xfrm>
            <a:off x="5436601" y="4432205"/>
            <a:ext cx="37265" cy="37265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图形"/>
          <p:cNvSpPr/>
          <p:nvPr/>
        </p:nvSpPr>
        <p:spPr>
          <a:xfrm>
            <a:off x="5429435" y="4499979"/>
            <a:ext cx="51598" cy="41565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节点"/>
          <p:cNvSpPr/>
          <p:nvPr/>
        </p:nvSpPr>
        <p:spPr>
          <a:xfrm>
            <a:off x="5362070" y="4424220"/>
            <a:ext cx="53236" cy="5323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5351832" y="4499979"/>
            <a:ext cx="73712" cy="59379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7" name="连线"/>
          <p:cNvCxnSpPr/>
          <p:nvPr/>
        </p:nvCxnSpPr>
        <p:spPr>
          <a:xfrm>
            <a:off x="5738698" y="4484497"/>
            <a:ext cx="124690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节点"/>
          <p:cNvSpPr/>
          <p:nvPr/>
        </p:nvSpPr>
        <p:spPr>
          <a:xfrm>
            <a:off x="7204363" y="4265741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节点"/>
          <p:cNvSpPr/>
          <p:nvPr/>
        </p:nvSpPr>
        <p:spPr>
          <a:xfrm>
            <a:off x="7332613" y="4423378"/>
            <a:ext cx="42786" cy="4278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图形"/>
          <p:cNvSpPr/>
          <p:nvPr/>
        </p:nvSpPr>
        <p:spPr>
          <a:xfrm>
            <a:off x="7324385" y="4501192"/>
            <a:ext cx="59242" cy="47723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节点"/>
          <p:cNvSpPr/>
          <p:nvPr/>
        </p:nvSpPr>
        <p:spPr>
          <a:xfrm>
            <a:off x="7485422" y="4423378"/>
            <a:ext cx="42786" cy="4278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图形"/>
          <p:cNvSpPr/>
          <p:nvPr/>
        </p:nvSpPr>
        <p:spPr>
          <a:xfrm>
            <a:off x="7477194" y="4501192"/>
            <a:ext cx="59242" cy="47723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节点"/>
          <p:cNvSpPr/>
          <p:nvPr/>
        </p:nvSpPr>
        <p:spPr>
          <a:xfrm>
            <a:off x="7399849" y="4414209"/>
            <a:ext cx="61123" cy="61123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图形"/>
          <p:cNvSpPr/>
          <p:nvPr/>
        </p:nvSpPr>
        <p:spPr>
          <a:xfrm>
            <a:off x="7388095" y="4501192"/>
            <a:ext cx="84632" cy="68176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文字 持续协同"/>
          <p:cNvSpPr txBox="1"/>
          <p:nvPr/>
        </p:nvSpPr>
        <p:spPr>
          <a:xfrm>
            <a:off x="7875215" y="4156363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持续协同</a:t>
            </a:r>
          </a:p>
        </p:txBody>
      </p:sp>
      <p:sp>
        <p:nvSpPr>
          <p:cNvPr id="76" name="文字 保留上下文、责任与未决事项，衔接执行。"/>
          <p:cNvSpPr txBox="1"/>
          <p:nvPr/>
        </p:nvSpPr>
        <p:spPr>
          <a:xfrm>
            <a:off x="7875215" y="4469913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保留上下文、责任与未决事项，衔接执行。</a:t>
            </a:r>
          </a:p>
        </p:txBody>
      </p:sp>
      <p:cxnSp>
        <p:nvCxnSpPr>
          <p:cNvPr id="77" name="连线"/>
          <p:cNvCxnSpPr/>
          <p:nvPr/>
        </p:nvCxnSpPr>
        <p:spPr>
          <a:xfrm>
            <a:off x="568765" y="4936593"/>
            <a:ext cx="11054469" cy="0"/>
          </a:xfrm>
          <a:prstGeom prst="line">
            <a:avLst/>
          </a:prstGeom>
          <a:ln w="635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文字 04"/>
          <p:cNvSpPr txBox="1"/>
          <p:nvPr/>
        </p:nvSpPr>
        <p:spPr>
          <a:xfrm>
            <a:off x="532306" y="5024095"/>
            <a:ext cx="539598" cy="42292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83" b="0">
                <a:solidFill>
                  <a:srgbClr val="68B8F4"/>
                </a:solidFill>
                <a:latin typeface="Microsoft YaHei"/>
                <a:ea typeface="Microsoft YaHei"/>
              </a:rPr>
              <a:t>04</a:t>
            </a:r>
          </a:p>
        </p:txBody>
      </p:sp>
      <p:sp>
        <p:nvSpPr>
          <p:cNvPr id="79" name="文字 响应滞后"/>
          <p:cNvSpPr txBox="1"/>
          <p:nvPr/>
        </p:nvSpPr>
        <p:spPr>
          <a:xfrm>
            <a:off x="1173990" y="4994928"/>
            <a:ext cx="393760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响应滞后</a:t>
            </a:r>
          </a:p>
        </p:txBody>
      </p:sp>
      <p:sp>
        <p:nvSpPr>
          <p:cNvPr id="80" name="文字 政策、汇率、物流与平台变化&#10;难及时转为行动。"/>
          <p:cNvSpPr txBox="1"/>
          <p:nvPr/>
        </p:nvSpPr>
        <p:spPr>
          <a:xfrm>
            <a:off x="1173990" y="5286602"/>
            <a:ext cx="3718851" cy="4448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政策、汇率、物流与平台变化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难及时转为行动。</a:t>
            </a:r>
          </a:p>
        </p:txBody>
      </p:sp>
      <p:sp>
        <p:nvSpPr>
          <p:cNvPr id="81" name="节点"/>
          <p:cNvSpPr/>
          <p:nvPr/>
        </p:nvSpPr>
        <p:spPr>
          <a:xfrm>
            <a:off x="5191808" y="5148057"/>
            <a:ext cx="393760" cy="39376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图形"/>
          <p:cNvSpPr/>
          <p:nvPr/>
        </p:nvSpPr>
        <p:spPr>
          <a:xfrm>
            <a:off x="5286311" y="5242559"/>
            <a:ext cx="204755" cy="204755"/>
          </a:xfrm>
          <a:prstGeom prst="circularArrow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3" name="连线"/>
          <p:cNvCxnSpPr/>
          <p:nvPr/>
        </p:nvCxnSpPr>
        <p:spPr>
          <a:xfrm>
            <a:off x="5738698" y="5337645"/>
            <a:ext cx="1246909" cy="0"/>
          </a:xfrm>
          <a:prstGeom prst="line">
            <a:avLst/>
          </a:prstGeom>
          <a:ln w="1524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节点"/>
          <p:cNvSpPr/>
          <p:nvPr/>
        </p:nvSpPr>
        <p:spPr>
          <a:xfrm>
            <a:off x="7204363" y="5118889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图形"/>
          <p:cNvSpPr/>
          <p:nvPr/>
        </p:nvSpPr>
        <p:spPr>
          <a:xfrm>
            <a:off x="7312866" y="5227392"/>
            <a:ext cx="235089" cy="235089"/>
          </a:xfrm>
          <a:prstGeom prst="circularArrow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文字 动态响应"/>
          <p:cNvSpPr txBox="1"/>
          <p:nvPr/>
        </p:nvSpPr>
        <p:spPr>
          <a:xfrm>
            <a:off x="7875215" y="5009511"/>
            <a:ext cx="363864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动态响应</a:t>
            </a:r>
          </a:p>
        </p:txBody>
      </p:sp>
      <p:sp>
        <p:nvSpPr>
          <p:cNvPr id="87" name="文字 监测变化、评估影响，联动本地执行。"/>
          <p:cNvSpPr txBox="1"/>
          <p:nvPr/>
        </p:nvSpPr>
        <p:spPr>
          <a:xfrm>
            <a:off x="7875215" y="5323062"/>
            <a:ext cx="3718851" cy="4302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监测变化、评估影响，联动本地执行。</a:t>
            </a:r>
          </a:p>
        </p:txBody>
      </p:sp>
      <p:sp>
        <p:nvSpPr>
          <p:cNvPr id="88" name="文字 降低信息与组织成本，让单次产品出海走向连续、稳健、"/>
          <p:cNvSpPr txBox="1"/>
          <p:nvPr/>
        </p:nvSpPr>
        <p:spPr>
          <a:xfrm>
            <a:off x="729186" y="6015789"/>
            <a:ext cx="10733626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1">
                <a:solidFill>
                  <a:srgbClr val="F5F2EA"/>
                </a:solidFill>
                <a:latin typeface="Microsoft YaHei"/>
                <a:ea typeface="Microsoft YaHei"/>
              </a:rPr>
              <a:t>降低信息与组织成本，让单次产品出海走向连续、稳健、可调整的跨国经营。</a:t>
            </a:r>
          </a:p>
        </p:txBody>
      </p:sp>
      <p:sp>
        <p:nvSpPr>
          <p:cNvPr id="89" name="文字 原稿依据：OECD 中小企业与贸易、服务贸易限制与"/>
          <p:cNvSpPr txBox="1"/>
          <p:nvPr/>
        </p:nvSpPr>
        <p:spPr>
          <a:xfrm>
            <a:off x="328133" y="6387674"/>
            <a:ext cx="9114832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746" b="0">
                <a:solidFill>
                  <a:srgbClr val="A9BBC8"/>
                </a:solidFill>
                <a:latin typeface="Microsoft YaHei"/>
                <a:ea typeface="Microsoft YaHei"/>
              </a:rPr>
              <a:t>原稿依据：OECD 中小企业与贸易、服务贸易限制与监管差异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专业判断，在真实交付中持续进化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模型让任务更清楚，真实执行让知识、判断与交付方法不断得到校验。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能力与方法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04 / 07</a:t>
            </a:r>
          </a:p>
        </p:txBody>
      </p:sp>
      <p:sp>
        <p:nvSpPr>
          <p:cNvPr id="6" name="文字 垂类大模型 · 五项支撑"/>
          <p:cNvSpPr txBox="1"/>
          <p:nvPr/>
        </p:nvSpPr>
        <p:spPr>
          <a:xfrm>
            <a:off x="597932" y="1487540"/>
            <a:ext cx="5235559" cy="36459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F5F2EA"/>
                </a:solidFill>
                <a:latin typeface="Microsoft YaHei"/>
                <a:ea typeface="Microsoft YaHei"/>
              </a:rPr>
              <a:t>垂类大模型 · 五项支撑</a:t>
            </a:r>
          </a:p>
        </p:txBody>
      </p:sp>
      <p:sp>
        <p:nvSpPr>
          <p:cNvPr id="7" name="文字 落地 Agent · 三重保障"/>
          <p:cNvSpPr txBox="1"/>
          <p:nvPr/>
        </p:nvSpPr>
        <p:spPr>
          <a:xfrm>
            <a:off x="6825186" y="1487540"/>
            <a:ext cx="4834507" cy="36459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F5F2EA"/>
                </a:solidFill>
                <a:latin typeface="Microsoft YaHei"/>
                <a:ea typeface="Microsoft YaHei"/>
              </a:rPr>
              <a:t>落地 Agent · 三重保障</a:t>
            </a:r>
          </a:p>
        </p:txBody>
      </p:sp>
      <p:cxnSp>
        <p:nvCxnSpPr>
          <p:cNvPr id="8" name="连线"/>
          <p:cNvCxnSpPr/>
          <p:nvPr/>
        </p:nvCxnSpPr>
        <p:spPr>
          <a:xfrm>
            <a:off x="3179253" y="2253186"/>
            <a:ext cx="1327120" cy="1057321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连线"/>
          <p:cNvCxnSpPr/>
          <p:nvPr/>
        </p:nvCxnSpPr>
        <p:spPr>
          <a:xfrm flipV="1">
            <a:off x="3179253" y="2253186"/>
            <a:ext cx="0" cy="1319828"/>
          </a:xfrm>
          <a:prstGeom prst="line">
            <a:avLst/>
          </a:prstGeom>
          <a:ln w="8890">
            <a:solidFill>
              <a:srgbClr val="234E6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连线"/>
          <p:cNvCxnSpPr/>
          <p:nvPr/>
        </p:nvCxnSpPr>
        <p:spPr>
          <a:xfrm flipH="1">
            <a:off x="3995942" y="3310507"/>
            <a:ext cx="510431" cy="1487540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连线"/>
          <p:cNvCxnSpPr/>
          <p:nvPr/>
        </p:nvCxnSpPr>
        <p:spPr>
          <a:xfrm flipV="1">
            <a:off x="3179253" y="3310507"/>
            <a:ext cx="1327120" cy="262507"/>
          </a:xfrm>
          <a:prstGeom prst="line">
            <a:avLst/>
          </a:prstGeom>
          <a:ln w="8890">
            <a:solidFill>
              <a:srgbClr val="234E6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连线"/>
          <p:cNvCxnSpPr/>
          <p:nvPr/>
        </p:nvCxnSpPr>
        <p:spPr>
          <a:xfrm flipH="1">
            <a:off x="1946928" y="4798047"/>
            <a:ext cx="2049014" cy="0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连线"/>
          <p:cNvCxnSpPr/>
          <p:nvPr/>
        </p:nvCxnSpPr>
        <p:spPr>
          <a:xfrm>
            <a:off x="3179253" y="3573014"/>
            <a:ext cx="816689" cy="1225033"/>
          </a:xfrm>
          <a:prstGeom prst="line">
            <a:avLst/>
          </a:prstGeom>
          <a:ln w="8890">
            <a:solidFill>
              <a:srgbClr val="234E6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连线"/>
          <p:cNvCxnSpPr/>
          <p:nvPr/>
        </p:nvCxnSpPr>
        <p:spPr>
          <a:xfrm flipH="1" flipV="1">
            <a:off x="1677129" y="3215712"/>
            <a:ext cx="269799" cy="1582335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连线"/>
          <p:cNvCxnSpPr/>
          <p:nvPr/>
        </p:nvCxnSpPr>
        <p:spPr>
          <a:xfrm flipH="1">
            <a:off x="1946928" y="3573014"/>
            <a:ext cx="1232325" cy="1225033"/>
          </a:xfrm>
          <a:prstGeom prst="line">
            <a:avLst/>
          </a:prstGeom>
          <a:ln w="8890">
            <a:solidFill>
              <a:srgbClr val="234E6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连线"/>
          <p:cNvCxnSpPr/>
          <p:nvPr/>
        </p:nvCxnSpPr>
        <p:spPr>
          <a:xfrm flipV="1">
            <a:off x="1677129" y="2253186"/>
            <a:ext cx="1502124" cy="962526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连线"/>
          <p:cNvCxnSpPr/>
          <p:nvPr/>
        </p:nvCxnSpPr>
        <p:spPr>
          <a:xfrm flipH="1" flipV="1">
            <a:off x="1677129" y="3215712"/>
            <a:ext cx="1502124" cy="357302"/>
          </a:xfrm>
          <a:prstGeom prst="line">
            <a:avLst/>
          </a:prstGeom>
          <a:ln w="8890">
            <a:solidFill>
              <a:srgbClr val="234E6A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节点"/>
          <p:cNvSpPr/>
          <p:nvPr/>
        </p:nvSpPr>
        <p:spPr>
          <a:xfrm>
            <a:off x="2697990" y="3091751"/>
            <a:ext cx="962526" cy="962526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节点"/>
          <p:cNvSpPr/>
          <p:nvPr/>
        </p:nvSpPr>
        <p:spPr>
          <a:xfrm>
            <a:off x="3114186" y="3407844"/>
            <a:ext cx="130133" cy="130133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图形"/>
          <p:cNvSpPr/>
          <p:nvPr/>
        </p:nvSpPr>
        <p:spPr>
          <a:xfrm>
            <a:off x="3089161" y="3593034"/>
            <a:ext cx="180184" cy="145148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文字 专业判断"/>
          <p:cNvSpPr txBox="1"/>
          <p:nvPr/>
        </p:nvSpPr>
        <p:spPr>
          <a:xfrm>
            <a:off x="2384440" y="4156363"/>
            <a:ext cx="1589626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专业判断</a:t>
            </a:r>
          </a:p>
        </p:txBody>
      </p:sp>
      <p:sp>
        <p:nvSpPr>
          <p:cNvPr id="22" name="节点"/>
          <p:cNvSpPr/>
          <p:nvPr/>
        </p:nvSpPr>
        <p:spPr>
          <a:xfrm>
            <a:off x="2887578" y="1961511"/>
            <a:ext cx="583349" cy="58334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图形"/>
          <p:cNvSpPr/>
          <p:nvPr/>
        </p:nvSpPr>
        <p:spPr>
          <a:xfrm>
            <a:off x="3080667" y="2101515"/>
            <a:ext cx="197172" cy="303341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连线"/>
          <p:cNvCxnSpPr/>
          <p:nvPr/>
        </p:nvCxnSpPr>
        <p:spPr>
          <a:xfrm>
            <a:off x="3121618" y="2184934"/>
            <a:ext cx="115270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连线"/>
          <p:cNvCxnSpPr/>
          <p:nvPr/>
        </p:nvCxnSpPr>
        <p:spPr>
          <a:xfrm>
            <a:off x="3121618" y="2253186"/>
            <a:ext cx="115270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连线"/>
          <p:cNvCxnSpPr/>
          <p:nvPr/>
        </p:nvCxnSpPr>
        <p:spPr>
          <a:xfrm>
            <a:off x="3121618" y="2321438"/>
            <a:ext cx="115270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文字 知识组织"/>
          <p:cNvSpPr txBox="1"/>
          <p:nvPr/>
        </p:nvSpPr>
        <p:spPr>
          <a:xfrm>
            <a:off x="3594889" y="2012554"/>
            <a:ext cx="2362564" cy="262507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F5F2EA"/>
                </a:solidFill>
                <a:latin typeface="Microsoft YaHei"/>
                <a:ea typeface="Microsoft YaHei"/>
              </a:rPr>
              <a:t>知识组织</a:t>
            </a:r>
          </a:p>
        </p:txBody>
      </p:sp>
      <p:sp>
        <p:nvSpPr>
          <p:cNvPr id="28" name="文字 按国家、行业、产品与阶段&#10;组织，标注来源、适用条件"/>
          <p:cNvSpPr txBox="1"/>
          <p:nvPr/>
        </p:nvSpPr>
        <p:spPr>
          <a:xfrm>
            <a:off x="3594889" y="2326105"/>
            <a:ext cx="2362564" cy="627100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按国家、行业、产品与阶段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组织，标注来源、适用条件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和版本。</a:t>
            </a:r>
          </a:p>
        </p:txBody>
      </p:sp>
      <p:sp>
        <p:nvSpPr>
          <p:cNvPr id="29" name="节点"/>
          <p:cNvSpPr/>
          <p:nvPr/>
        </p:nvSpPr>
        <p:spPr>
          <a:xfrm>
            <a:off x="4214698" y="3018832"/>
            <a:ext cx="583349" cy="58334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图形"/>
          <p:cNvSpPr/>
          <p:nvPr/>
        </p:nvSpPr>
        <p:spPr>
          <a:xfrm>
            <a:off x="4407787" y="3158836"/>
            <a:ext cx="197172" cy="303341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1" name="连线"/>
          <p:cNvCxnSpPr/>
          <p:nvPr/>
        </p:nvCxnSpPr>
        <p:spPr>
          <a:xfrm>
            <a:off x="4448738" y="3242255"/>
            <a:ext cx="115270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连线"/>
          <p:cNvCxnSpPr/>
          <p:nvPr/>
        </p:nvCxnSpPr>
        <p:spPr>
          <a:xfrm>
            <a:off x="4448738" y="3310507"/>
            <a:ext cx="115270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连线"/>
          <p:cNvCxnSpPr/>
          <p:nvPr/>
        </p:nvCxnSpPr>
        <p:spPr>
          <a:xfrm>
            <a:off x="4448738" y="3378758"/>
            <a:ext cx="115270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文字 案例校准"/>
          <p:cNvSpPr txBox="1"/>
          <p:nvPr/>
        </p:nvSpPr>
        <p:spPr>
          <a:xfrm>
            <a:off x="4936593" y="3011540"/>
            <a:ext cx="1531291" cy="262507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F5F2EA"/>
                </a:solidFill>
                <a:latin typeface="Microsoft YaHei"/>
                <a:ea typeface="Microsoft YaHei"/>
              </a:rPr>
              <a:t>案例校准</a:t>
            </a:r>
          </a:p>
        </p:txBody>
      </p:sp>
      <p:sp>
        <p:nvSpPr>
          <p:cNvPr id="35" name="文字 用成功与失败案例识别&#10;前置条件、失败路径&#10;与例外。"/>
          <p:cNvSpPr txBox="1"/>
          <p:nvPr/>
        </p:nvSpPr>
        <p:spPr>
          <a:xfrm>
            <a:off x="4936593" y="3325090"/>
            <a:ext cx="1531291" cy="627100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用成功与失败案例识别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前置条件、失败路径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与例外。</a:t>
            </a:r>
          </a:p>
        </p:txBody>
      </p:sp>
      <p:sp>
        <p:nvSpPr>
          <p:cNvPr id="36" name="节点"/>
          <p:cNvSpPr/>
          <p:nvPr/>
        </p:nvSpPr>
        <p:spPr>
          <a:xfrm>
            <a:off x="3704267" y="4506373"/>
            <a:ext cx="583349" cy="58334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7" name="连线"/>
          <p:cNvCxnSpPr/>
          <p:nvPr/>
        </p:nvCxnSpPr>
        <p:spPr>
          <a:xfrm flipH="1" flipV="1">
            <a:off x="3844271" y="4707045"/>
            <a:ext cx="151671" cy="9100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节点"/>
          <p:cNvSpPr/>
          <p:nvPr/>
        </p:nvSpPr>
        <p:spPr>
          <a:xfrm>
            <a:off x="3807870" y="4670644"/>
            <a:ext cx="72801" cy="728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连线"/>
          <p:cNvCxnSpPr/>
          <p:nvPr/>
        </p:nvCxnSpPr>
        <p:spPr>
          <a:xfrm flipV="1">
            <a:off x="3995942" y="4707045"/>
            <a:ext cx="151671" cy="9100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节点"/>
          <p:cNvSpPr/>
          <p:nvPr/>
        </p:nvSpPr>
        <p:spPr>
          <a:xfrm>
            <a:off x="4111212" y="4670644"/>
            <a:ext cx="72801" cy="728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1" name="连线"/>
          <p:cNvCxnSpPr/>
          <p:nvPr/>
        </p:nvCxnSpPr>
        <p:spPr>
          <a:xfrm>
            <a:off x="3995942" y="4798047"/>
            <a:ext cx="0" cy="151671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节点"/>
          <p:cNvSpPr/>
          <p:nvPr/>
        </p:nvSpPr>
        <p:spPr>
          <a:xfrm>
            <a:off x="3959541" y="4913317"/>
            <a:ext cx="72801" cy="728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节点"/>
          <p:cNvSpPr/>
          <p:nvPr/>
        </p:nvSpPr>
        <p:spPr>
          <a:xfrm>
            <a:off x="3953474" y="4755579"/>
            <a:ext cx="84935" cy="84935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文字 模型推演"/>
          <p:cNvSpPr txBox="1"/>
          <p:nvPr/>
        </p:nvSpPr>
        <p:spPr>
          <a:xfrm>
            <a:off x="4382411" y="4491789"/>
            <a:ext cx="2158392" cy="262507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F5F2EA"/>
                </a:solidFill>
                <a:latin typeface="Microsoft YaHei"/>
                <a:ea typeface="Microsoft YaHei"/>
              </a:rPr>
              <a:t>模型推演</a:t>
            </a:r>
          </a:p>
        </p:txBody>
      </p:sp>
      <p:sp>
        <p:nvSpPr>
          <p:cNvPr id="45" name="文字 先进基座结合检索与工具&#10;调用，分解问题、规划任务。"/>
          <p:cNvSpPr txBox="1"/>
          <p:nvPr/>
        </p:nvSpPr>
        <p:spPr>
          <a:xfrm>
            <a:off x="4382411" y="4805339"/>
            <a:ext cx="2158392" cy="627100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先进基座结合检索与工具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调用，分解问题、规划任务。</a:t>
            </a:r>
          </a:p>
        </p:txBody>
      </p:sp>
      <p:sp>
        <p:nvSpPr>
          <p:cNvPr id="46" name="节点"/>
          <p:cNvSpPr/>
          <p:nvPr/>
        </p:nvSpPr>
        <p:spPr>
          <a:xfrm>
            <a:off x="1655253" y="4506373"/>
            <a:ext cx="583349" cy="58334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图形"/>
          <p:cNvSpPr/>
          <p:nvPr/>
        </p:nvSpPr>
        <p:spPr>
          <a:xfrm>
            <a:off x="1795257" y="4729795"/>
            <a:ext cx="303341" cy="204755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连线"/>
          <p:cNvCxnSpPr/>
          <p:nvPr/>
        </p:nvCxnSpPr>
        <p:spPr>
          <a:xfrm flipV="1">
            <a:off x="1795257" y="4646376"/>
            <a:ext cx="75835" cy="75836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连线"/>
          <p:cNvCxnSpPr/>
          <p:nvPr/>
        </p:nvCxnSpPr>
        <p:spPr>
          <a:xfrm>
            <a:off x="1871092" y="4646376"/>
            <a:ext cx="91003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文字 项目记忆"/>
          <p:cNvSpPr txBox="1"/>
          <p:nvPr/>
        </p:nvSpPr>
        <p:spPr>
          <a:xfrm>
            <a:off x="145837" y="4426162"/>
            <a:ext cx="1487540" cy="262507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F5F2EA"/>
                </a:solidFill>
                <a:latin typeface="Microsoft YaHei"/>
                <a:ea typeface="Microsoft YaHei"/>
              </a:rPr>
              <a:t>项目记忆</a:t>
            </a:r>
          </a:p>
        </p:txBody>
      </p:sp>
      <p:sp>
        <p:nvSpPr>
          <p:cNvPr id="51" name="文字 保留目标、资料、判断、&#10;未决事项与任务依赖。"/>
          <p:cNvSpPr txBox="1"/>
          <p:nvPr/>
        </p:nvSpPr>
        <p:spPr>
          <a:xfrm>
            <a:off x="145837" y="4739712"/>
            <a:ext cx="1487540" cy="627100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保留目标、资料、判断、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未决事项与任务依赖。</a:t>
            </a:r>
          </a:p>
        </p:txBody>
      </p:sp>
      <p:sp>
        <p:nvSpPr>
          <p:cNvPr id="52" name="节点"/>
          <p:cNvSpPr/>
          <p:nvPr/>
        </p:nvSpPr>
        <p:spPr>
          <a:xfrm>
            <a:off x="1385454" y="2924038"/>
            <a:ext cx="583349" cy="583349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节点"/>
          <p:cNvSpPr/>
          <p:nvPr/>
        </p:nvSpPr>
        <p:spPr>
          <a:xfrm>
            <a:off x="1550939" y="3127440"/>
            <a:ext cx="55208" cy="5520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图形"/>
          <p:cNvSpPr/>
          <p:nvPr/>
        </p:nvSpPr>
        <p:spPr>
          <a:xfrm>
            <a:off x="1540322" y="3227846"/>
            <a:ext cx="76442" cy="61578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节点"/>
          <p:cNvSpPr/>
          <p:nvPr/>
        </p:nvSpPr>
        <p:spPr>
          <a:xfrm>
            <a:off x="1748111" y="3127440"/>
            <a:ext cx="55208" cy="5520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图形"/>
          <p:cNvSpPr/>
          <p:nvPr/>
        </p:nvSpPr>
        <p:spPr>
          <a:xfrm>
            <a:off x="1737494" y="3227846"/>
            <a:ext cx="76442" cy="61578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节点"/>
          <p:cNvSpPr/>
          <p:nvPr/>
        </p:nvSpPr>
        <p:spPr>
          <a:xfrm>
            <a:off x="1637694" y="3115610"/>
            <a:ext cx="78868" cy="7886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图形"/>
          <p:cNvSpPr/>
          <p:nvPr/>
        </p:nvSpPr>
        <p:spPr>
          <a:xfrm>
            <a:off x="1622527" y="3227846"/>
            <a:ext cx="109202" cy="87969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文字 专家反馈"/>
          <p:cNvSpPr txBox="1"/>
          <p:nvPr/>
        </p:nvSpPr>
        <p:spPr>
          <a:xfrm>
            <a:off x="204172" y="2632363"/>
            <a:ext cx="1239617" cy="262507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1">
                <a:solidFill>
                  <a:srgbClr val="F5F2EA"/>
                </a:solidFill>
                <a:latin typeface="Microsoft YaHei"/>
                <a:ea typeface="Microsoft YaHei"/>
              </a:rPr>
              <a:t>专家反馈</a:t>
            </a:r>
          </a:p>
        </p:txBody>
      </p:sp>
      <p:sp>
        <p:nvSpPr>
          <p:cNvPr id="60" name="文字 复核与交付结果沉淀为评测样本，改进模板与判断。"/>
          <p:cNvSpPr txBox="1"/>
          <p:nvPr/>
        </p:nvSpPr>
        <p:spPr>
          <a:xfrm>
            <a:off x="204172" y="2945913"/>
            <a:ext cx="1239617" cy="772937"/>
          </a:xfrm>
          <a:prstGeom prst="rect">
            <a:avLst/>
          </a:prstGeom>
          <a:solidFill>
            <a:srgbClr val="030609"/>
          </a:solidFill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A9BBC8"/>
                </a:solidFill>
                <a:latin typeface="Microsoft YaHei"/>
                <a:ea typeface="Microsoft YaHei"/>
              </a:rPr>
              <a:t>复核与交付结果沉淀为评测样本，改进模板与判断。</a:t>
            </a:r>
          </a:p>
        </p:txBody>
      </p:sp>
      <p:cxnSp>
        <p:nvCxnSpPr>
          <p:cNvPr id="61" name="连线"/>
          <p:cNvCxnSpPr/>
          <p:nvPr/>
        </p:nvCxnSpPr>
        <p:spPr>
          <a:xfrm>
            <a:off x="6059540" y="4017818"/>
            <a:ext cx="875024" cy="0"/>
          </a:xfrm>
          <a:prstGeom prst="line">
            <a:avLst/>
          </a:prstGeom>
          <a:ln w="1905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文字 可执行任务"/>
          <p:cNvSpPr txBox="1"/>
          <p:nvPr/>
        </p:nvSpPr>
        <p:spPr>
          <a:xfrm>
            <a:off x="5979329" y="4090736"/>
            <a:ext cx="962526" cy="35000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33" b="0">
                <a:solidFill>
                  <a:srgbClr val="68B8F4"/>
                </a:solidFill>
                <a:latin typeface="Microsoft YaHei"/>
                <a:ea typeface="Microsoft YaHei"/>
              </a:rPr>
              <a:t>可执行任务</a:t>
            </a:r>
          </a:p>
        </p:txBody>
      </p:sp>
      <p:sp>
        <p:nvSpPr>
          <p:cNvPr id="63" name="图形"/>
          <p:cNvSpPr/>
          <p:nvPr/>
        </p:nvSpPr>
        <p:spPr>
          <a:xfrm>
            <a:off x="6985607" y="2100057"/>
            <a:ext cx="4783463" cy="104273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节点"/>
          <p:cNvSpPr/>
          <p:nvPr/>
        </p:nvSpPr>
        <p:spPr>
          <a:xfrm>
            <a:off x="7160612" y="2289645"/>
            <a:ext cx="627100" cy="62710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节点"/>
          <p:cNvSpPr/>
          <p:nvPr/>
        </p:nvSpPr>
        <p:spPr>
          <a:xfrm>
            <a:off x="7338508" y="2508303"/>
            <a:ext cx="59348" cy="5934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7327094" y="2616239"/>
            <a:ext cx="82175" cy="66196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节点"/>
          <p:cNvSpPr/>
          <p:nvPr/>
        </p:nvSpPr>
        <p:spPr>
          <a:xfrm>
            <a:off x="7550468" y="2508303"/>
            <a:ext cx="59348" cy="59348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图形"/>
          <p:cNvSpPr/>
          <p:nvPr/>
        </p:nvSpPr>
        <p:spPr>
          <a:xfrm>
            <a:off x="7539054" y="2616239"/>
            <a:ext cx="82175" cy="66196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节点"/>
          <p:cNvSpPr/>
          <p:nvPr/>
        </p:nvSpPr>
        <p:spPr>
          <a:xfrm>
            <a:off x="7431770" y="2495585"/>
            <a:ext cx="84783" cy="84783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图形"/>
          <p:cNvSpPr/>
          <p:nvPr/>
        </p:nvSpPr>
        <p:spPr>
          <a:xfrm>
            <a:off x="7415465" y="2616239"/>
            <a:ext cx="117393" cy="94566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文字 专业承接"/>
          <p:cNvSpPr txBox="1"/>
          <p:nvPr/>
        </p:nvSpPr>
        <p:spPr>
          <a:xfrm>
            <a:off x="8021052" y="2216727"/>
            <a:ext cx="350738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F5F2EA"/>
                </a:solidFill>
                <a:latin typeface="Microsoft YaHei"/>
                <a:ea typeface="Microsoft YaHei"/>
              </a:rPr>
              <a:t>专业承接</a:t>
            </a:r>
          </a:p>
        </p:txBody>
      </p:sp>
      <p:sp>
        <p:nvSpPr>
          <p:cNvPr id="72" name="文字 专家把关、伙伴协作、本地团队落地；&#10;八大能力圈拆成"/>
          <p:cNvSpPr txBox="1"/>
          <p:nvPr/>
        </p:nvSpPr>
        <p:spPr>
          <a:xfrm>
            <a:off x="8021052" y="2530277"/>
            <a:ext cx="3507387" cy="53959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专家把关、伙伴协作、本地团队落地；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八大能力圈拆成明确任务。</a:t>
            </a:r>
          </a:p>
        </p:txBody>
      </p:sp>
      <p:sp>
        <p:nvSpPr>
          <p:cNvPr id="73" name="图形"/>
          <p:cNvSpPr/>
          <p:nvPr/>
        </p:nvSpPr>
        <p:spPr>
          <a:xfrm>
            <a:off x="6985607" y="3252172"/>
            <a:ext cx="4783463" cy="104273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节点"/>
          <p:cNvSpPr/>
          <p:nvPr/>
        </p:nvSpPr>
        <p:spPr>
          <a:xfrm>
            <a:off x="7160612" y="3441760"/>
            <a:ext cx="627100" cy="62710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图形"/>
          <p:cNvSpPr/>
          <p:nvPr/>
        </p:nvSpPr>
        <p:spPr>
          <a:xfrm>
            <a:off x="7368182" y="3592264"/>
            <a:ext cx="211959" cy="32609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连线"/>
          <p:cNvCxnSpPr/>
          <p:nvPr/>
        </p:nvCxnSpPr>
        <p:spPr>
          <a:xfrm>
            <a:off x="7412204" y="3681940"/>
            <a:ext cx="123916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连线"/>
          <p:cNvCxnSpPr/>
          <p:nvPr/>
        </p:nvCxnSpPr>
        <p:spPr>
          <a:xfrm>
            <a:off x="7412204" y="3755310"/>
            <a:ext cx="123916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连线"/>
          <p:cNvCxnSpPr/>
          <p:nvPr/>
        </p:nvCxnSpPr>
        <p:spPr>
          <a:xfrm>
            <a:off x="7412204" y="3828681"/>
            <a:ext cx="123916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文字 过程可控"/>
          <p:cNvSpPr txBox="1"/>
          <p:nvPr/>
        </p:nvSpPr>
        <p:spPr>
          <a:xfrm>
            <a:off x="8021052" y="3368842"/>
            <a:ext cx="350738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F5F2EA"/>
                </a:solidFill>
                <a:latin typeface="Microsoft YaHei"/>
                <a:ea typeface="Microsoft YaHei"/>
              </a:rPr>
              <a:t>过程可控</a:t>
            </a:r>
          </a:p>
        </p:txBody>
      </p:sp>
      <p:sp>
        <p:nvSpPr>
          <p:cNvPr id="80" name="文字 责任、预算、工期与验收明确，&#10;管理依赖、审批、超时"/>
          <p:cNvSpPr txBox="1"/>
          <p:nvPr/>
        </p:nvSpPr>
        <p:spPr>
          <a:xfrm>
            <a:off x="8021052" y="3682392"/>
            <a:ext cx="3507387" cy="53959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责任、预算、工期与验收明确，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管理依赖、审批、超时与变更。</a:t>
            </a:r>
          </a:p>
        </p:txBody>
      </p:sp>
      <p:sp>
        <p:nvSpPr>
          <p:cNvPr id="81" name="图形"/>
          <p:cNvSpPr/>
          <p:nvPr/>
        </p:nvSpPr>
        <p:spPr>
          <a:xfrm>
            <a:off x="6985607" y="4404286"/>
            <a:ext cx="4783463" cy="1042736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节点"/>
          <p:cNvSpPr/>
          <p:nvPr/>
        </p:nvSpPr>
        <p:spPr>
          <a:xfrm>
            <a:off x="7160612" y="4593875"/>
            <a:ext cx="627100" cy="627100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图形"/>
          <p:cNvSpPr/>
          <p:nvPr/>
        </p:nvSpPr>
        <p:spPr>
          <a:xfrm>
            <a:off x="7311116" y="4972644"/>
            <a:ext cx="65218" cy="97827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图形"/>
          <p:cNvSpPr/>
          <p:nvPr/>
        </p:nvSpPr>
        <p:spPr>
          <a:xfrm>
            <a:off x="7425248" y="4891121"/>
            <a:ext cx="65218" cy="179350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图形"/>
          <p:cNvSpPr/>
          <p:nvPr/>
        </p:nvSpPr>
        <p:spPr>
          <a:xfrm>
            <a:off x="7539380" y="4801445"/>
            <a:ext cx="65218" cy="269026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文字 异常响应"/>
          <p:cNvSpPr txBox="1"/>
          <p:nvPr/>
        </p:nvSpPr>
        <p:spPr>
          <a:xfrm>
            <a:off x="8021052" y="4520956"/>
            <a:ext cx="350738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65" b="1">
                <a:solidFill>
                  <a:srgbClr val="F5F2EA"/>
                </a:solidFill>
                <a:latin typeface="Microsoft YaHei"/>
                <a:ea typeface="Microsoft YaHei"/>
              </a:rPr>
              <a:t>异常响应</a:t>
            </a:r>
          </a:p>
        </p:txBody>
      </p:sp>
      <p:sp>
        <p:nvSpPr>
          <p:cNvPr id="87" name="文字 驾驶舱跟踪销量、待办、阶段重点与上架状态；&#10;识别影"/>
          <p:cNvSpPr txBox="1"/>
          <p:nvPr/>
        </p:nvSpPr>
        <p:spPr>
          <a:xfrm>
            <a:off x="8021052" y="4834507"/>
            <a:ext cx="3507387" cy="53959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驾驶舱跟踪销量、待办、阶段重点与上架状态；</a:t>
            </a:r>
          </a:p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识别影响、复核并调整。</a:t>
            </a:r>
          </a:p>
        </p:txBody>
      </p:sp>
      <p:cxnSp>
        <p:nvCxnSpPr>
          <p:cNvPr id="88" name="连线"/>
          <p:cNvCxnSpPr/>
          <p:nvPr/>
        </p:nvCxnSpPr>
        <p:spPr>
          <a:xfrm>
            <a:off x="9406506" y="5439731"/>
            <a:ext cx="0" cy="306259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连线"/>
          <p:cNvCxnSpPr/>
          <p:nvPr/>
        </p:nvCxnSpPr>
        <p:spPr>
          <a:xfrm flipH="1">
            <a:off x="7000191" y="5745990"/>
            <a:ext cx="2406315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连线"/>
          <p:cNvCxnSpPr/>
          <p:nvPr/>
        </p:nvCxnSpPr>
        <p:spPr>
          <a:xfrm flipV="1">
            <a:off x="2158392" y="5366813"/>
            <a:ext cx="0" cy="379177"/>
          </a:xfrm>
          <a:prstGeom prst="line">
            <a:avLst/>
          </a:prstGeom>
          <a:ln w="1270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连线"/>
          <p:cNvCxnSpPr/>
          <p:nvPr/>
        </p:nvCxnSpPr>
        <p:spPr>
          <a:xfrm>
            <a:off x="2158392" y="5745990"/>
            <a:ext cx="831272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文字 交付反馈 → 方法迭代"/>
          <p:cNvSpPr txBox="1"/>
          <p:nvPr/>
        </p:nvSpPr>
        <p:spPr>
          <a:xfrm>
            <a:off x="3018832" y="5600152"/>
            <a:ext cx="3974066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92" b="0">
                <a:solidFill>
                  <a:srgbClr val="68B8F4"/>
                </a:solidFill>
                <a:latin typeface="Microsoft YaHei"/>
                <a:ea typeface="Microsoft YaHei"/>
              </a:rPr>
              <a:t>交付反馈 → 方法迭代</a:t>
            </a:r>
          </a:p>
        </p:txBody>
      </p:sp>
      <p:sp>
        <p:nvSpPr>
          <p:cNvPr id="93" name="文字 判断—执行—反馈，形成持续改进的经营方法。"/>
          <p:cNvSpPr txBox="1"/>
          <p:nvPr/>
        </p:nvSpPr>
        <p:spPr>
          <a:xfrm>
            <a:off x="1137531" y="6074124"/>
            <a:ext cx="9916937" cy="37188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F5F2EA"/>
                </a:solidFill>
                <a:latin typeface="Microsoft YaHei"/>
                <a:ea typeface="Microsoft YaHei"/>
              </a:rPr>
              <a:t>判断—执行—反馈，形成持续改进的经营方法。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字 V E R T I C A L  A I  ·  "/>
          <p:cNvSpPr txBox="1"/>
          <p:nvPr/>
        </p:nvSpPr>
        <p:spPr>
          <a:xfrm>
            <a:off x="510430" y="145837"/>
            <a:ext cx="1117113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V E R T I C A L  A I  ·  C A P A B I L I T Y  V I S I O N</a:t>
            </a:r>
          </a:p>
        </p:txBody>
      </p:sp>
      <p:sp>
        <p:nvSpPr>
          <p:cNvPr id="3" name="主标题"/>
          <p:cNvSpPr txBox="1"/>
          <p:nvPr/>
        </p:nvSpPr>
        <p:spPr>
          <a:xfrm>
            <a:off x="546889" y="437511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我们的垂类模型，目标领先在哪里？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能力定位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05 / 07</a:t>
            </a:r>
          </a:p>
        </p:txBody>
      </p:sp>
      <p:sp>
        <p:nvSpPr>
          <p:cNvPr id="6" name="文字 代表性垂类 AI 能力对比"/>
          <p:cNvSpPr txBox="1"/>
          <p:nvPr/>
        </p:nvSpPr>
        <p:spPr>
          <a:xfrm>
            <a:off x="350009" y="1130239"/>
            <a:ext cx="5228267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F5F2EA"/>
                </a:solidFill>
                <a:latin typeface="Microsoft YaHei"/>
                <a:ea typeface="Microsoft YaHei"/>
              </a:rPr>
              <a:t>代表性垂类 AI 能力对比</a:t>
            </a:r>
          </a:p>
        </p:txBody>
      </p:sp>
      <p:sp>
        <p:nvSpPr>
          <p:cNvPr id="7" name="图形"/>
          <p:cNvSpPr/>
          <p:nvPr/>
        </p:nvSpPr>
        <p:spPr>
          <a:xfrm>
            <a:off x="6781435" y="1239617"/>
            <a:ext cx="160421" cy="160421"/>
          </a:xfrm>
          <a:prstGeom prst="rect">
            <a:avLst/>
          </a:prstGeom>
          <a:solidFill>
            <a:srgbClr val="2461B5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文字 覆盖范围"/>
          <p:cNvSpPr txBox="1"/>
          <p:nvPr/>
        </p:nvSpPr>
        <p:spPr>
          <a:xfrm>
            <a:off x="7029358" y="1166698"/>
            <a:ext cx="1239617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覆盖范围</a:t>
            </a:r>
          </a:p>
        </p:txBody>
      </p:sp>
      <p:sp>
        <p:nvSpPr>
          <p:cNvPr id="9" name="图形"/>
          <p:cNvSpPr/>
          <p:nvPr/>
        </p:nvSpPr>
        <p:spPr>
          <a:xfrm>
            <a:off x="8327310" y="1239617"/>
            <a:ext cx="160421" cy="160421"/>
          </a:xfrm>
          <a:prstGeom prst="rect">
            <a:avLst/>
          </a:prstGeom>
          <a:solidFill>
            <a:srgbClr val="279C9E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文字 知识新鲜度"/>
          <p:cNvSpPr txBox="1"/>
          <p:nvPr/>
        </p:nvSpPr>
        <p:spPr>
          <a:xfrm>
            <a:off x="8575234" y="1166698"/>
            <a:ext cx="1239617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知识新鲜度</a:t>
            </a:r>
          </a:p>
        </p:txBody>
      </p:sp>
      <p:sp>
        <p:nvSpPr>
          <p:cNvPr id="11" name="图形"/>
          <p:cNvSpPr/>
          <p:nvPr/>
        </p:nvSpPr>
        <p:spPr>
          <a:xfrm>
            <a:off x="9873186" y="1239617"/>
            <a:ext cx="160421" cy="160421"/>
          </a:xfrm>
          <a:prstGeom prst="rect">
            <a:avLst/>
          </a:prstGeom>
          <a:solidFill>
            <a:srgbClr val="DBA037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文字 用户体验"/>
          <p:cNvSpPr txBox="1"/>
          <p:nvPr/>
        </p:nvSpPr>
        <p:spPr>
          <a:xfrm>
            <a:off x="10121109" y="1166698"/>
            <a:ext cx="1239617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用户体验</a:t>
            </a:r>
          </a:p>
        </p:txBody>
      </p:sp>
      <p:pic>
        <p:nvPicPr>
          <p:cNvPr id="13" name="Logo 1" descr="dark-05-source.png"/>
          <p:cNvPicPr>
            <a:picLocks noChangeAspect="1"/>
          </p:cNvPicPr>
          <p:nvPr/>
        </p:nvPicPr>
        <p:blipFill>
          <a:blip r:embed="rId3"/>
          <a:srcRect l="2871" r="93122" t="22423" b="71626"/>
          <a:stretch>
            <a:fillRect/>
          </a:stretch>
        </p:blipFill>
        <p:spPr>
          <a:xfrm>
            <a:off x="437511" y="1604210"/>
            <a:ext cx="410037" cy="342717"/>
          </a:xfrm>
          <a:prstGeom prst="rect">
            <a:avLst/>
          </a:prstGeom>
        </p:spPr>
      </p:pic>
      <p:sp>
        <p:nvSpPr>
          <p:cNvPr id="14" name="文字 Google · MedGemma"/>
          <p:cNvSpPr txBox="1"/>
          <p:nvPr/>
        </p:nvSpPr>
        <p:spPr>
          <a:xfrm>
            <a:off x="1064612" y="1589626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Google · MedGemma</a:t>
            </a:r>
          </a:p>
        </p:txBody>
      </p:sp>
      <p:sp>
        <p:nvSpPr>
          <p:cNvPr id="15" name="文字 医疗"/>
          <p:cNvSpPr txBox="1"/>
          <p:nvPr/>
        </p:nvSpPr>
        <p:spPr>
          <a:xfrm>
            <a:off x="1064612" y="1822966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医疗</a:t>
            </a:r>
          </a:p>
        </p:txBody>
      </p:sp>
      <p:sp>
        <p:nvSpPr>
          <p:cNvPr id="16" name="图形"/>
          <p:cNvSpPr/>
          <p:nvPr/>
        </p:nvSpPr>
        <p:spPr>
          <a:xfrm>
            <a:off x="3813645" y="1786507"/>
            <a:ext cx="233447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Google · MedGemma · 覆盖范围评分条"/>
          <p:cNvSpPr/>
          <p:nvPr/>
        </p:nvSpPr>
        <p:spPr>
          <a:xfrm>
            <a:off x="3806353" y="1742755"/>
            <a:ext cx="2334479" cy="109377"/>
          </a:xfrm>
          <a:prstGeom prst="rect">
            <a:avLst/>
          </a:prstGeom>
          <a:solidFill>
            <a:srgbClr val="2461B5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图形"/>
          <p:cNvSpPr/>
          <p:nvPr/>
        </p:nvSpPr>
        <p:spPr>
          <a:xfrm>
            <a:off x="6148125" y="1786507"/>
            <a:ext cx="1213681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Google · MedGemma · 知识新鲜度评分条"/>
          <p:cNvSpPr/>
          <p:nvPr/>
        </p:nvSpPr>
        <p:spPr>
          <a:xfrm>
            <a:off x="6140833" y="1742755"/>
            <a:ext cx="1213681" cy="109377"/>
          </a:xfrm>
          <a:prstGeom prst="rect">
            <a:avLst/>
          </a:prstGeom>
          <a:solidFill>
            <a:srgbClr val="279C9E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图形"/>
          <p:cNvSpPr/>
          <p:nvPr/>
        </p:nvSpPr>
        <p:spPr>
          <a:xfrm>
            <a:off x="7361806" y="1786507"/>
            <a:ext cx="1176527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Google · MedGemma · 用户体验评分条"/>
          <p:cNvSpPr/>
          <p:nvPr/>
        </p:nvSpPr>
        <p:spPr>
          <a:xfrm>
            <a:off x="7354514" y="1742755"/>
            <a:ext cx="1176527" cy="109377"/>
          </a:xfrm>
          <a:prstGeom prst="rect">
            <a:avLst/>
          </a:prstGeom>
          <a:solidFill>
            <a:srgbClr val="DBA037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Logo 2" descr="dark-05-source.png"/>
          <p:cNvPicPr>
            <a:picLocks noChangeAspect="1"/>
          </p:cNvPicPr>
          <p:nvPr/>
        </p:nvPicPr>
        <p:blipFill>
          <a:blip r:embed="rId3"/>
          <a:srcRect l="2871" r="93122" t="29543" b="64400"/>
          <a:stretch>
            <a:fillRect/>
          </a:stretch>
        </p:blipFill>
        <p:spPr>
          <a:xfrm>
            <a:off x="437511" y="2100057"/>
            <a:ext cx="402843" cy="342717"/>
          </a:xfrm>
          <a:prstGeom prst="rect">
            <a:avLst/>
          </a:prstGeom>
        </p:spPr>
      </p:pic>
      <p:sp>
        <p:nvSpPr>
          <p:cNvPr id="23" name="文字 Bloomberg · BloombergGPT"/>
          <p:cNvSpPr txBox="1"/>
          <p:nvPr/>
        </p:nvSpPr>
        <p:spPr>
          <a:xfrm>
            <a:off x="1064612" y="2085473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Bloomberg · BloombergGPT</a:t>
            </a:r>
          </a:p>
        </p:txBody>
      </p:sp>
      <p:sp>
        <p:nvSpPr>
          <p:cNvPr id="24" name="文字 金融"/>
          <p:cNvSpPr txBox="1"/>
          <p:nvPr/>
        </p:nvSpPr>
        <p:spPr>
          <a:xfrm>
            <a:off x="1064612" y="2318813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金融</a:t>
            </a:r>
          </a:p>
        </p:txBody>
      </p:sp>
      <p:sp>
        <p:nvSpPr>
          <p:cNvPr id="25" name="图形"/>
          <p:cNvSpPr/>
          <p:nvPr/>
        </p:nvSpPr>
        <p:spPr>
          <a:xfrm>
            <a:off x="3813645" y="2282354"/>
            <a:ext cx="233447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Bloomberg · BloombergGPT · 覆盖范围评分条"/>
          <p:cNvSpPr/>
          <p:nvPr/>
        </p:nvSpPr>
        <p:spPr>
          <a:xfrm>
            <a:off x="3806353" y="2238602"/>
            <a:ext cx="2334479" cy="109377"/>
          </a:xfrm>
          <a:prstGeom prst="rect">
            <a:avLst/>
          </a:prstGeom>
          <a:solidFill>
            <a:srgbClr val="2461B5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图形"/>
          <p:cNvSpPr/>
          <p:nvPr/>
        </p:nvSpPr>
        <p:spPr>
          <a:xfrm>
            <a:off x="6148125" y="2282354"/>
            <a:ext cx="941222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Bloomberg · BloombergGPT · 知识新鲜度评分条"/>
          <p:cNvSpPr/>
          <p:nvPr/>
        </p:nvSpPr>
        <p:spPr>
          <a:xfrm>
            <a:off x="6140833" y="2238602"/>
            <a:ext cx="941222" cy="109377"/>
          </a:xfrm>
          <a:prstGeom prst="rect">
            <a:avLst/>
          </a:prstGeom>
          <a:solidFill>
            <a:srgbClr val="279C9E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图形"/>
          <p:cNvSpPr/>
          <p:nvPr/>
        </p:nvSpPr>
        <p:spPr>
          <a:xfrm>
            <a:off x="7089347" y="2282354"/>
            <a:ext cx="82356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Bloomberg · BloombergGPT · 用户体验评分条"/>
          <p:cNvSpPr/>
          <p:nvPr/>
        </p:nvSpPr>
        <p:spPr>
          <a:xfrm>
            <a:off x="7082055" y="2238602"/>
            <a:ext cx="823569" cy="109377"/>
          </a:xfrm>
          <a:prstGeom prst="rect">
            <a:avLst/>
          </a:prstGeom>
          <a:solidFill>
            <a:srgbClr val="DBA037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1" name="Logo 3" descr="dark-05-source.png"/>
          <p:cNvPicPr>
            <a:picLocks noChangeAspect="1"/>
          </p:cNvPicPr>
          <p:nvPr/>
        </p:nvPicPr>
        <p:blipFill>
          <a:blip r:embed="rId3"/>
          <a:srcRect l="2871" r="93122" t="36876" b="57067"/>
          <a:stretch>
            <a:fillRect/>
          </a:stretch>
        </p:blipFill>
        <p:spPr>
          <a:xfrm>
            <a:off x="437511" y="2595904"/>
            <a:ext cx="402843" cy="342717"/>
          </a:xfrm>
          <a:prstGeom prst="rect">
            <a:avLst/>
          </a:prstGeom>
        </p:spPr>
      </p:pic>
      <p:sp>
        <p:nvSpPr>
          <p:cNvPr id="32" name="文字 LexisNexis · Protégé"/>
          <p:cNvSpPr txBox="1"/>
          <p:nvPr/>
        </p:nvSpPr>
        <p:spPr>
          <a:xfrm>
            <a:off x="1064612" y="2581320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LexisNexis · Protégé</a:t>
            </a:r>
          </a:p>
        </p:txBody>
      </p:sp>
      <p:sp>
        <p:nvSpPr>
          <p:cNvPr id="33" name="文字 法律"/>
          <p:cNvSpPr txBox="1"/>
          <p:nvPr/>
        </p:nvSpPr>
        <p:spPr>
          <a:xfrm>
            <a:off x="1064612" y="2814660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法律</a:t>
            </a:r>
          </a:p>
        </p:txBody>
      </p:sp>
      <p:sp>
        <p:nvSpPr>
          <p:cNvPr id="34" name="图形"/>
          <p:cNvSpPr/>
          <p:nvPr/>
        </p:nvSpPr>
        <p:spPr>
          <a:xfrm>
            <a:off x="3813645" y="2778200"/>
            <a:ext cx="233447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LexisNexis · Protégé · 覆盖范围评分条"/>
          <p:cNvSpPr/>
          <p:nvPr/>
        </p:nvSpPr>
        <p:spPr>
          <a:xfrm>
            <a:off x="3806353" y="2734449"/>
            <a:ext cx="2334479" cy="109377"/>
          </a:xfrm>
          <a:prstGeom prst="rect">
            <a:avLst/>
          </a:prstGeom>
          <a:solidFill>
            <a:srgbClr val="2461B5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图形"/>
          <p:cNvSpPr/>
          <p:nvPr/>
        </p:nvSpPr>
        <p:spPr>
          <a:xfrm>
            <a:off x="6148125" y="2778200"/>
            <a:ext cx="167190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LexisNexis · Protégé · 知识新鲜度评分条"/>
          <p:cNvSpPr/>
          <p:nvPr/>
        </p:nvSpPr>
        <p:spPr>
          <a:xfrm>
            <a:off x="6140833" y="2734449"/>
            <a:ext cx="1671908" cy="109377"/>
          </a:xfrm>
          <a:prstGeom prst="rect">
            <a:avLst/>
          </a:prstGeom>
          <a:solidFill>
            <a:srgbClr val="279C9E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图形"/>
          <p:cNvSpPr/>
          <p:nvPr/>
        </p:nvSpPr>
        <p:spPr>
          <a:xfrm>
            <a:off x="7820033" y="2778200"/>
            <a:ext cx="156663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LexisNexis · Protégé · 用户体验评分条"/>
          <p:cNvSpPr/>
          <p:nvPr/>
        </p:nvSpPr>
        <p:spPr>
          <a:xfrm>
            <a:off x="7812741" y="2734449"/>
            <a:ext cx="1566639" cy="109377"/>
          </a:xfrm>
          <a:prstGeom prst="rect">
            <a:avLst/>
          </a:prstGeom>
          <a:solidFill>
            <a:srgbClr val="DBA037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0" name="Logo 4" descr="dark-05-source.png"/>
          <p:cNvPicPr>
            <a:picLocks noChangeAspect="1"/>
          </p:cNvPicPr>
          <p:nvPr/>
        </p:nvPicPr>
        <p:blipFill>
          <a:blip r:embed="rId3"/>
          <a:srcRect l="2871" r="93122" t="44102" b="49841"/>
          <a:stretch>
            <a:fillRect/>
          </a:stretch>
        </p:blipFill>
        <p:spPr>
          <a:xfrm>
            <a:off x="437511" y="3091751"/>
            <a:ext cx="402843" cy="342717"/>
          </a:xfrm>
          <a:prstGeom prst="rect">
            <a:avLst/>
          </a:prstGeom>
        </p:spPr>
      </p:pic>
      <p:sp>
        <p:nvSpPr>
          <p:cNvPr id="41" name="文字 华为 · 盘古行业大模型"/>
          <p:cNvSpPr txBox="1"/>
          <p:nvPr/>
        </p:nvSpPr>
        <p:spPr>
          <a:xfrm>
            <a:off x="1064612" y="3077167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华为 · 盘古行业大模型</a:t>
            </a:r>
          </a:p>
        </p:txBody>
      </p:sp>
      <p:sp>
        <p:nvSpPr>
          <p:cNvPr id="42" name="文字 工业"/>
          <p:cNvSpPr txBox="1"/>
          <p:nvPr/>
        </p:nvSpPr>
        <p:spPr>
          <a:xfrm>
            <a:off x="1064612" y="3310507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工业</a:t>
            </a:r>
          </a:p>
        </p:txBody>
      </p:sp>
      <p:sp>
        <p:nvSpPr>
          <p:cNvPr id="43" name="图形"/>
          <p:cNvSpPr/>
          <p:nvPr/>
        </p:nvSpPr>
        <p:spPr>
          <a:xfrm>
            <a:off x="3813645" y="3274047"/>
            <a:ext cx="233447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华为 · 盘古行业大模型 · 覆盖范围评分条"/>
          <p:cNvSpPr/>
          <p:nvPr/>
        </p:nvSpPr>
        <p:spPr>
          <a:xfrm>
            <a:off x="3806353" y="3230296"/>
            <a:ext cx="2334479" cy="109377"/>
          </a:xfrm>
          <a:prstGeom prst="rect">
            <a:avLst/>
          </a:prstGeom>
          <a:solidFill>
            <a:srgbClr val="2461B5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图形"/>
          <p:cNvSpPr/>
          <p:nvPr/>
        </p:nvSpPr>
        <p:spPr>
          <a:xfrm>
            <a:off x="6148125" y="3274047"/>
            <a:ext cx="123225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华为 · 盘古行业大模型 · 知识新鲜度评分条"/>
          <p:cNvSpPr/>
          <p:nvPr/>
        </p:nvSpPr>
        <p:spPr>
          <a:xfrm>
            <a:off x="6140833" y="3230296"/>
            <a:ext cx="1232258" cy="109377"/>
          </a:xfrm>
          <a:prstGeom prst="rect">
            <a:avLst/>
          </a:prstGeom>
          <a:solidFill>
            <a:srgbClr val="279C9E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图形"/>
          <p:cNvSpPr/>
          <p:nvPr/>
        </p:nvSpPr>
        <p:spPr>
          <a:xfrm>
            <a:off x="7380383" y="3274047"/>
            <a:ext cx="1201296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华为 · 盘古行业大模型 · 用户体验评分条"/>
          <p:cNvSpPr/>
          <p:nvPr/>
        </p:nvSpPr>
        <p:spPr>
          <a:xfrm>
            <a:off x="7373091" y="3230296"/>
            <a:ext cx="1201296" cy="109377"/>
          </a:xfrm>
          <a:prstGeom prst="rect">
            <a:avLst/>
          </a:prstGeom>
          <a:solidFill>
            <a:srgbClr val="DBA037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9" name="Logo 5" descr="dark-05-source.png"/>
          <p:cNvPicPr>
            <a:picLocks noChangeAspect="1"/>
          </p:cNvPicPr>
          <p:nvPr/>
        </p:nvPicPr>
        <p:blipFill>
          <a:blip r:embed="rId3"/>
          <a:srcRect l="2871" r="93122" t="51435" b="42508"/>
          <a:stretch>
            <a:fillRect/>
          </a:stretch>
        </p:blipFill>
        <p:spPr>
          <a:xfrm>
            <a:off x="437511" y="3587597"/>
            <a:ext cx="402843" cy="342717"/>
          </a:xfrm>
          <a:prstGeom prst="rect">
            <a:avLst/>
          </a:prstGeom>
        </p:spPr>
      </p:pic>
      <p:sp>
        <p:nvSpPr>
          <p:cNvPr id="50" name="文字 阿里国际 · Accio"/>
          <p:cNvSpPr txBox="1"/>
          <p:nvPr/>
        </p:nvSpPr>
        <p:spPr>
          <a:xfrm>
            <a:off x="1064612" y="3573014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阿里国际 · Accio</a:t>
            </a:r>
          </a:p>
        </p:txBody>
      </p:sp>
      <p:sp>
        <p:nvSpPr>
          <p:cNvPr id="51" name="文字 全球贸易"/>
          <p:cNvSpPr txBox="1"/>
          <p:nvPr/>
        </p:nvSpPr>
        <p:spPr>
          <a:xfrm>
            <a:off x="1064612" y="3806353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全球贸易</a:t>
            </a:r>
          </a:p>
        </p:txBody>
      </p:sp>
      <p:sp>
        <p:nvSpPr>
          <p:cNvPr id="52" name="图形"/>
          <p:cNvSpPr/>
          <p:nvPr/>
        </p:nvSpPr>
        <p:spPr>
          <a:xfrm>
            <a:off x="3813645" y="3769894"/>
            <a:ext cx="233447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阿里国际 · Accio · 覆盖范围评分条"/>
          <p:cNvSpPr/>
          <p:nvPr/>
        </p:nvSpPr>
        <p:spPr>
          <a:xfrm>
            <a:off x="3806353" y="3726143"/>
            <a:ext cx="2334479" cy="109377"/>
          </a:xfrm>
          <a:prstGeom prst="rect">
            <a:avLst/>
          </a:prstGeom>
          <a:solidFill>
            <a:srgbClr val="2461B5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图形"/>
          <p:cNvSpPr/>
          <p:nvPr/>
        </p:nvSpPr>
        <p:spPr>
          <a:xfrm>
            <a:off x="6148125" y="3769894"/>
            <a:ext cx="172763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阿里国际 · Accio · 知识新鲜度评分条"/>
          <p:cNvSpPr/>
          <p:nvPr/>
        </p:nvSpPr>
        <p:spPr>
          <a:xfrm>
            <a:off x="6140833" y="3726143"/>
            <a:ext cx="1727638" cy="109377"/>
          </a:xfrm>
          <a:prstGeom prst="rect">
            <a:avLst/>
          </a:prstGeom>
          <a:solidFill>
            <a:srgbClr val="279C9E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图形"/>
          <p:cNvSpPr/>
          <p:nvPr/>
        </p:nvSpPr>
        <p:spPr>
          <a:xfrm>
            <a:off x="7875763" y="3769894"/>
            <a:ext cx="1510909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阿里国际 · Accio · 用户体验评分条"/>
          <p:cNvSpPr/>
          <p:nvPr/>
        </p:nvSpPr>
        <p:spPr>
          <a:xfrm>
            <a:off x="7868471" y="3726143"/>
            <a:ext cx="1510909" cy="109377"/>
          </a:xfrm>
          <a:prstGeom prst="rect">
            <a:avLst/>
          </a:prstGeom>
          <a:solidFill>
            <a:srgbClr val="DBA037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图形"/>
          <p:cNvSpPr/>
          <p:nvPr/>
        </p:nvSpPr>
        <p:spPr>
          <a:xfrm>
            <a:off x="233339" y="4017818"/>
            <a:ext cx="11739904" cy="481263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9" name="Logo 6" descr="dark-05-source.png"/>
          <p:cNvPicPr>
            <a:picLocks noChangeAspect="1"/>
          </p:cNvPicPr>
          <p:nvPr/>
        </p:nvPicPr>
        <p:blipFill>
          <a:blip r:embed="rId3"/>
          <a:srcRect l="2871" r="93122" t="59405" b="34644"/>
          <a:stretch>
            <a:fillRect/>
          </a:stretch>
        </p:blipFill>
        <p:spPr>
          <a:xfrm>
            <a:off x="437511" y="4083444"/>
            <a:ext cx="410037" cy="342717"/>
          </a:xfrm>
          <a:prstGeom prst="rect">
            <a:avLst/>
          </a:prstGeom>
        </p:spPr>
      </p:pic>
      <p:sp>
        <p:nvSpPr>
          <p:cNvPr id="60" name="文字 Reality-AI · 目标"/>
          <p:cNvSpPr txBox="1"/>
          <p:nvPr/>
        </p:nvSpPr>
        <p:spPr>
          <a:xfrm>
            <a:off x="1064612" y="4068861"/>
            <a:ext cx="2676114" cy="240631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F5F2EA"/>
                </a:solidFill>
                <a:latin typeface="Microsoft YaHei"/>
                <a:ea typeface="Microsoft YaHei"/>
              </a:rPr>
              <a:t>Reality-AI · 目标</a:t>
            </a:r>
          </a:p>
        </p:txBody>
      </p:sp>
      <p:sp>
        <p:nvSpPr>
          <p:cNvPr id="61" name="文字 跨国经营"/>
          <p:cNvSpPr txBox="1"/>
          <p:nvPr/>
        </p:nvSpPr>
        <p:spPr>
          <a:xfrm>
            <a:off x="1064612" y="4302200"/>
            <a:ext cx="267611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跨国经营</a:t>
            </a:r>
          </a:p>
        </p:txBody>
      </p:sp>
      <p:sp>
        <p:nvSpPr>
          <p:cNvPr id="62" name="图形"/>
          <p:cNvSpPr/>
          <p:nvPr/>
        </p:nvSpPr>
        <p:spPr>
          <a:xfrm>
            <a:off x="3813645" y="4265741"/>
            <a:ext cx="2652817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ality-AI · 目标 · 覆盖范围评分条"/>
          <p:cNvSpPr/>
          <p:nvPr/>
        </p:nvSpPr>
        <p:spPr>
          <a:xfrm>
            <a:off x="3806353" y="4221990"/>
            <a:ext cx="2652817" cy="109377"/>
          </a:xfrm>
          <a:prstGeom prst="rect">
            <a:avLst/>
          </a:prstGeom>
          <a:solidFill>
            <a:srgbClr val="2461B5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图形"/>
          <p:cNvSpPr/>
          <p:nvPr/>
        </p:nvSpPr>
        <p:spPr>
          <a:xfrm>
            <a:off x="6466463" y="4265741"/>
            <a:ext cx="2040628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ality-AI · 目标 · 知识新鲜度评分条"/>
          <p:cNvSpPr/>
          <p:nvPr/>
        </p:nvSpPr>
        <p:spPr>
          <a:xfrm>
            <a:off x="6459171" y="4221990"/>
            <a:ext cx="2040628" cy="109377"/>
          </a:xfrm>
          <a:prstGeom prst="rect">
            <a:avLst/>
          </a:prstGeom>
          <a:solidFill>
            <a:srgbClr val="279C9E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图形"/>
          <p:cNvSpPr/>
          <p:nvPr/>
        </p:nvSpPr>
        <p:spPr>
          <a:xfrm>
            <a:off x="8507091" y="4265741"/>
            <a:ext cx="2096921" cy="109377"/>
          </a:xfrm>
          <a:prstGeom prst="rect">
            <a:avLst/>
          </a:prstGeom>
          <a:solidFill>
            <a:srgbClr val="000000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ality-AI · 目标 · 用户体验评分条"/>
          <p:cNvSpPr/>
          <p:nvPr/>
        </p:nvSpPr>
        <p:spPr>
          <a:xfrm>
            <a:off x="8499799" y="4221990"/>
            <a:ext cx="2096921" cy="109377"/>
          </a:xfrm>
          <a:prstGeom prst="rect">
            <a:avLst/>
          </a:prstGeom>
          <a:solidFill>
            <a:srgbClr val="DBA037">
              <a:alpha val="100000"/>
            </a:srgbClr>
          </a:solidFill>
          <a:ln w="3810">
            <a:solidFill>
              <a:srgbClr val="030609"/>
            </a:solidFill>
          </a:ln>
          <a:effectLst>
            <a:outerShdw blurRad="38100" dist="19050" dir="5400000" algn="ctr" rotWithShape="0">
              <a:srgbClr val="68B8F4">
                <a:alpha val="2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文字 目标：行业第一"/>
          <p:cNvSpPr txBox="1"/>
          <p:nvPr/>
        </p:nvSpPr>
        <p:spPr>
          <a:xfrm>
            <a:off x="10719042" y="4112612"/>
            <a:ext cx="1203157" cy="32813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1">
                <a:solidFill>
                  <a:srgbClr val="68B8F4"/>
                </a:solidFill>
                <a:latin typeface="Microsoft YaHei"/>
                <a:ea typeface="Microsoft YaHei"/>
              </a:rPr>
              <a:t>目标：行业第一</a:t>
            </a:r>
          </a:p>
        </p:txBody>
      </p:sp>
      <p:sp>
        <p:nvSpPr>
          <p:cNvPr id="69" name="文字 覆盖范围按各自领域的业务链路完整度比较；三色分段总"/>
          <p:cNvSpPr txBox="1"/>
          <p:nvPr/>
        </p:nvSpPr>
        <p:spPr>
          <a:xfrm>
            <a:off x="350009" y="4615751"/>
            <a:ext cx="11265932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覆盖范围按各自领域的业务链路完整度比较；三色分段总长度表示综合能力。</a:t>
            </a:r>
          </a:p>
        </p:txBody>
      </p:sp>
      <p:cxnSp>
        <p:nvCxnSpPr>
          <p:cNvPr id="70" name="连线"/>
          <p:cNvCxnSpPr/>
          <p:nvPr/>
        </p:nvCxnSpPr>
        <p:spPr>
          <a:xfrm>
            <a:off x="255215" y="4885550"/>
            <a:ext cx="11681569" cy="0"/>
          </a:xfrm>
          <a:prstGeom prst="line">
            <a:avLst/>
          </a:prstGeom>
          <a:ln w="10160">
            <a:solidFill>
              <a:srgbClr val="234E6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文字 实现领先的三条路径"/>
          <p:cNvSpPr txBox="1"/>
          <p:nvPr/>
        </p:nvSpPr>
        <p:spPr>
          <a:xfrm>
            <a:off x="328133" y="4943885"/>
            <a:ext cx="10354449" cy="30625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79" b="1">
                <a:solidFill>
                  <a:srgbClr val="F5F2EA"/>
                </a:solidFill>
                <a:latin typeface="Microsoft YaHei"/>
                <a:ea typeface="Microsoft YaHei"/>
              </a:rPr>
              <a:t>实现领先的三条路径</a:t>
            </a:r>
          </a:p>
        </p:txBody>
      </p:sp>
      <p:sp>
        <p:nvSpPr>
          <p:cNvPr id="72" name="节点"/>
          <p:cNvSpPr/>
          <p:nvPr/>
        </p:nvSpPr>
        <p:spPr>
          <a:xfrm>
            <a:off x="481263" y="5352229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图形"/>
          <p:cNvSpPr/>
          <p:nvPr/>
        </p:nvSpPr>
        <p:spPr>
          <a:xfrm rot="2520000">
            <a:off x="630906" y="5519504"/>
            <a:ext cx="82281" cy="164562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图形"/>
          <p:cNvSpPr/>
          <p:nvPr/>
        </p:nvSpPr>
        <p:spPr>
          <a:xfrm rot="2520000">
            <a:off x="701433" y="5472486"/>
            <a:ext cx="82281" cy="164562"/>
          </a:xfrm>
          <a:prstGeom prst="roundRect">
            <a:avLst>
              <a:gd name="adj" fmla="val 10000"/>
            </a:avLst>
          </a:prstGeom>
          <a:noFill/>
          <a:ln w="1651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文字 精准的业务痛点"/>
          <p:cNvSpPr txBox="1"/>
          <p:nvPr/>
        </p:nvSpPr>
        <p:spPr>
          <a:xfrm>
            <a:off x="1057320" y="5293894"/>
            <a:ext cx="2909454" cy="27709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精准的业务痛点</a:t>
            </a:r>
          </a:p>
        </p:txBody>
      </p:sp>
      <p:sp>
        <p:nvSpPr>
          <p:cNvPr id="76" name="文字 单点专业强，跨环节衔接难"/>
          <p:cNvSpPr txBox="1"/>
          <p:nvPr/>
        </p:nvSpPr>
        <p:spPr>
          <a:xfrm>
            <a:off x="977110" y="5592861"/>
            <a:ext cx="3069875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单点专业强，跨环节衔接难</a:t>
            </a:r>
          </a:p>
        </p:txBody>
      </p:sp>
      <p:sp>
        <p:nvSpPr>
          <p:cNvPr id="77" name="文字 ↓"/>
          <p:cNvSpPr txBox="1"/>
          <p:nvPr/>
        </p:nvSpPr>
        <p:spPr>
          <a:xfrm>
            <a:off x="1939636" y="5789741"/>
            <a:ext cx="656267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68B8F4"/>
                </a:solidFill>
                <a:latin typeface="Microsoft YaHei"/>
                <a:ea typeface="Microsoft YaHei"/>
              </a:rPr>
              <a:t>↓</a:t>
            </a:r>
          </a:p>
        </p:txBody>
      </p:sp>
      <p:sp>
        <p:nvSpPr>
          <p:cNvPr id="78" name="文字 8 大能力圈 × 专属 Agent"/>
          <p:cNvSpPr txBox="1"/>
          <p:nvPr/>
        </p:nvSpPr>
        <p:spPr>
          <a:xfrm>
            <a:off x="379177" y="5993913"/>
            <a:ext cx="3711559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F5F2EA"/>
                </a:solidFill>
                <a:latin typeface="Microsoft YaHei"/>
                <a:ea typeface="Microsoft YaHei"/>
              </a:rPr>
              <a:t>8 大能力圈 × 专属 Agent</a:t>
            </a:r>
          </a:p>
        </p:txBody>
      </p:sp>
      <p:sp>
        <p:nvSpPr>
          <p:cNvPr id="79" name="文字 关联专业与依赖，形成完整任务"/>
          <p:cNvSpPr txBox="1"/>
          <p:nvPr/>
        </p:nvSpPr>
        <p:spPr>
          <a:xfrm>
            <a:off x="386468" y="6249129"/>
            <a:ext cx="3704267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关联专业与依赖，形成完整任务</a:t>
            </a:r>
          </a:p>
        </p:txBody>
      </p:sp>
      <p:sp>
        <p:nvSpPr>
          <p:cNvPr id="80" name="节点"/>
          <p:cNvSpPr/>
          <p:nvPr/>
        </p:nvSpPr>
        <p:spPr>
          <a:xfrm>
            <a:off x="4411578" y="5352229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图形"/>
          <p:cNvSpPr/>
          <p:nvPr/>
        </p:nvSpPr>
        <p:spPr>
          <a:xfrm>
            <a:off x="4520081" y="5460732"/>
            <a:ext cx="235089" cy="235089"/>
          </a:xfrm>
          <a:prstGeom prst="circularArrow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文字 知识不连贯"/>
          <p:cNvSpPr txBox="1"/>
          <p:nvPr/>
        </p:nvSpPr>
        <p:spPr>
          <a:xfrm>
            <a:off x="4987636" y="5293894"/>
            <a:ext cx="2909454" cy="27709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知识不连贯</a:t>
            </a:r>
          </a:p>
        </p:txBody>
      </p:sp>
      <p:sp>
        <p:nvSpPr>
          <p:cNvPr id="83" name="文字 知识会过时，业务持续变化"/>
          <p:cNvSpPr txBox="1"/>
          <p:nvPr/>
        </p:nvSpPr>
        <p:spPr>
          <a:xfrm>
            <a:off x="4907425" y="5592861"/>
            <a:ext cx="3069875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知识会过时，业务持续变化</a:t>
            </a:r>
          </a:p>
        </p:txBody>
      </p:sp>
      <p:sp>
        <p:nvSpPr>
          <p:cNvPr id="84" name="文字 ↓"/>
          <p:cNvSpPr txBox="1"/>
          <p:nvPr/>
        </p:nvSpPr>
        <p:spPr>
          <a:xfrm>
            <a:off x="5869952" y="5789741"/>
            <a:ext cx="656267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68B8F4"/>
                </a:solidFill>
                <a:latin typeface="Microsoft YaHei"/>
                <a:ea typeface="Microsoft YaHei"/>
              </a:rPr>
              <a:t>↓</a:t>
            </a:r>
          </a:p>
        </p:txBody>
      </p:sp>
      <p:sp>
        <p:nvSpPr>
          <p:cNvPr id="85" name="文字 官方知识源 × 案例库 × 项目反馈"/>
          <p:cNvSpPr txBox="1"/>
          <p:nvPr/>
        </p:nvSpPr>
        <p:spPr>
          <a:xfrm>
            <a:off x="4309492" y="5993913"/>
            <a:ext cx="3711559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F5F2EA"/>
                </a:solidFill>
                <a:latin typeface="Microsoft YaHei"/>
                <a:ea typeface="Microsoft YaHei"/>
              </a:rPr>
              <a:t>官方知识源 × 案例库 × 项目反馈</a:t>
            </a:r>
          </a:p>
        </p:txBody>
      </p:sp>
      <p:sp>
        <p:nvSpPr>
          <p:cNvPr id="86" name="文字 把新信息与新经验带入判断"/>
          <p:cNvSpPr txBox="1"/>
          <p:nvPr/>
        </p:nvSpPr>
        <p:spPr>
          <a:xfrm>
            <a:off x="4316784" y="6249129"/>
            <a:ext cx="3704267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把新信息与新经验带入判断</a:t>
            </a:r>
          </a:p>
        </p:txBody>
      </p:sp>
      <p:sp>
        <p:nvSpPr>
          <p:cNvPr id="87" name="节点"/>
          <p:cNvSpPr/>
          <p:nvPr/>
        </p:nvSpPr>
        <p:spPr>
          <a:xfrm>
            <a:off x="8341894" y="5352229"/>
            <a:ext cx="452095" cy="452095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节点"/>
          <p:cNvSpPr/>
          <p:nvPr/>
        </p:nvSpPr>
        <p:spPr>
          <a:xfrm>
            <a:off x="8470145" y="5509866"/>
            <a:ext cx="42786" cy="4278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图形"/>
          <p:cNvSpPr/>
          <p:nvPr/>
        </p:nvSpPr>
        <p:spPr>
          <a:xfrm>
            <a:off x="8461916" y="5587680"/>
            <a:ext cx="59242" cy="47723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节点"/>
          <p:cNvSpPr/>
          <p:nvPr/>
        </p:nvSpPr>
        <p:spPr>
          <a:xfrm>
            <a:off x="8622953" y="5509866"/>
            <a:ext cx="42786" cy="42786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图形"/>
          <p:cNvSpPr/>
          <p:nvPr/>
        </p:nvSpPr>
        <p:spPr>
          <a:xfrm>
            <a:off x="8614725" y="5587680"/>
            <a:ext cx="59242" cy="47723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节点"/>
          <p:cNvSpPr/>
          <p:nvPr/>
        </p:nvSpPr>
        <p:spPr>
          <a:xfrm>
            <a:off x="8537380" y="5500697"/>
            <a:ext cx="61123" cy="61123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图形"/>
          <p:cNvSpPr/>
          <p:nvPr/>
        </p:nvSpPr>
        <p:spPr>
          <a:xfrm>
            <a:off x="8525626" y="5587680"/>
            <a:ext cx="84632" cy="68176"/>
          </a:xfrm>
          <a:prstGeom prst="arc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文字 落地执行难"/>
          <p:cNvSpPr txBox="1"/>
          <p:nvPr/>
        </p:nvSpPr>
        <p:spPr>
          <a:xfrm>
            <a:off x="8917951" y="5293894"/>
            <a:ext cx="2909454" cy="27709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F5F2EA"/>
                </a:solidFill>
                <a:latin typeface="Microsoft YaHei"/>
                <a:ea typeface="Microsoft YaHei"/>
              </a:rPr>
              <a:t>落地执行难</a:t>
            </a:r>
          </a:p>
        </p:txBody>
      </p:sp>
      <p:sp>
        <p:nvSpPr>
          <p:cNvPr id="95" name="文字 建议有了，执行仍需组织"/>
          <p:cNvSpPr txBox="1"/>
          <p:nvPr/>
        </p:nvSpPr>
        <p:spPr>
          <a:xfrm>
            <a:off x="8837741" y="5592861"/>
            <a:ext cx="3069875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建议有了，执行仍需组织</a:t>
            </a:r>
          </a:p>
        </p:txBody>
      </p:sp>
      <p:sp>
        <p:nvSpPr>
          <p:cNvPr id="96" name="文字 ↓"/>
          <p:cNvSpPr txBox="1"/>
          <p:nvPr/>
        </p:nvSpPr>
        <p:spPr>
          <a:xfrm>
            <a:off x="9800267" y="5789741"/>
            <a:ext cx="656267" cy="15312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68B8F4"/>
                </a:solidFill>
                <a:latin typeface="Microsoft YaHei"/>
                <a:ea typeface="Microsoft YaHei"/>
              </a:rPr>
              <a:t>↓</a:t>
            </a:r>
          </a:p>
        </p:txBody>
      </p:sp>
      <p:sp>
        <p:nvSpPr>
          <p:cNvPr id="97" name="文字 Agent × 专家 × 本地执行团队"/>
          <p:cNvSpPr txBox="1"/>
          <p:nvPr/>
        </p:nvSpPr>
        <p:spPr>
          <a:xfrm>
            <a:off x="8239808" y="5993913"/>
            <a:ext cx="3711559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1">
                <a:solidFill>
                  <a:srgbClr val="F5F2EA"/>
                </a:solidFill>
                <a:latin typeface="Microsoft YaHei"/>
                <a:ea typeface="Microsoft YaHei"/>
              </a:rPr>
              <a:t>Agent × 专家 × 本地执行团队</a:t>
            </a:r>
          </a:p>
        </p:txBody>
      </p:sp>
      <p:sp>
        <p:nvSpPr>
          <p:cNvPr id="98" name="文字 澄清需求、组织任务、推进交付"/>
          <p:cNvSpPr txBox="1"/>
          <p:nvPr/>
        </p:nvSpPr>
        <p:spPr>
          <a:xfrm>
            <a:off x="8247100" y="6249129"/>
            <a:ext cx="3704267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澄清需求、组织任务、推进交付</a:t>
            </a:r>
          </a:p>
        </p:txBody>
      </p:sp>
      <p:sp>
        <p:nvSpPr>
          <p:cNvPr id="99" name="文字 评分为战略定位示意，非实测评分；Reality-A"/>
          <p:cNvSpPr txBox="1"/>
          <p:nvPr/>
        </p:nvSpPr>
        <p:spPr>
          <a:xfrm>
            <a:off x="2581320" y="6591846"/>
            <a:ext cx="8021052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评分为战略定位示意，非实测评分；Reality-AI 为目标值。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主标题"/>
          <p:cNvSpPr txBox="1"/>
          <p:nvPr/>
        </p:nvSpPr>
        <p:spPr>
          <a:xfrm>
            <a:off x="546889" y="350009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可规模化的跨国经营能力网络</a:t>
            </a:r>
          </a:p>
        </p:txBody>
      </p:sp>
      <p:sp>
        <p:nvSpPr>
          <p:cNvPr id="3" name="导语"/>
          <p:cNvSpPr txBox="1"/>
          <p:nvPr/>
        </p:nvSpPr>
        <p:spPr>
          <a:xfrm>
            <a:off x="729186" y="1050028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企业与 Agent 持续接入，让专业需求、交付经验与本地能力形成更丰富的连接。</a:t>
            </a:r>
          </a:p>
        </p:txBody>
      </p:sp>
      <p:sp>
        <p:nvSpPr>
          <p:cNvPr id="4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网络愿景</a:t>
            </a:r>
          </a:p>
        </p:txBody>
      </p:sp>
      <p:sp>
        <p:nvSpPr>
          <p:cNvPr id="5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06 / 07</a:t>
            </a:r>
          </a:p>
        </p:txBody>
      </p:sp>
      <p:sp>
        <p:nvSpPr>
          <p:cNvPr id="6" name="文字 企业 × Agent × 专家 × 本地伙伴"/>
          <p:cNvSpPr txBox="1"/>
          <p:nvPr/>
        </p:nvSpPr>
        <p:spPr>
          <a:xfrm>
            <a:off x="473971" y="1516708"/>
            <a:ext cx="5687655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77" b="0">
                <a:solidFill>
                  <a:srgbClr val="68B8F4"/>
                </a:solidFill>
                <a:latin typeface="Microsoft YaHei"/>
                <a:ea typeface="Microsoft YaHei"/>
              </a:rPr>
              <a:t>企业 × Agent × 专家 × 本地伙伴</a:t>
            </a:r>
          </a:p>
        </p:txBody>
      </p:sp>
      <p:grpSp>
        <p:nvGrpSpPr>
          <p:cNvPr id="706" name="空间能力网络（可取消组合）"/>
          <p:cNvGrpSpPr/>
          <p:nvPr/>
        </p:nvGrpSpPr>
        <p:grpSpPr>
          <a:xfrm>
            <a:off x="189880" y="2315162"/>
            <a:ext cx="11661990" cy="2418976"/>
            <a:chOff x="189880" y="2315162"/>
            <a:chExt cx="11661990" cy="2418976"/>
          </a:xfrm>
        </p:grpSpPr>
        <p:cxnSp>
          <p:nvCxnSpPr>
            <p:cNvPr id="7" name="连线"/>
            <p:cNvCxnSpPr/>
            <p:nvPr/>
          </p:nvCxnSpPr>
          <p:spPr>
            <a:xfrm flipV="1">
              <a:off x="401672" y="2521675"/>
              <a:ext cx="588699" cy="8261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连线"/>
            <p:cNvCxnSpPr/>
            <p:nvPr/>
          </p:nvCxnSpPr>
          <p:spPr>
            <a:xfrm flipH="1">
              <a:off x="318007" y="2604286"/>
              <a:ext cx="83665" cy="1610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连线"/>
            <p:cNvCxnSpPr/>
            <p:nvPr/>
          </p:nvCxnSpPr>
          <p:spPr>
            <a:xfrm>
              <a:off x="401672" y="2604286"/>
              <a:ext cx="619573" cy="12622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节点"/>
            <p:cNvSpPr/>
            <p:nvPr/>
          </p:nvSpPr>
          <p:spPr>
            <a:xfrm>
              <a:off x="386359" y="2588973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1" name="连线"/>
            <p:cNvCxnSpPr/>
            <p:nvPr/>
          </p:nvCxnSpPr>
          <p:spPr>
            <a:xfrm>
              <a:off x="990371" y="2521675"/>
              <a:ext cx="597369" cy="8546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连线"/>
            <p:cNvCxnSpPr/>
            <p:nvPr/>
          </p:nvCxnSpPr>
          <p:spPr>
            <a:xfrm>
              <a:off x="990371" y="2521675"/>
              <a:ext cx="30874" cy="2088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连线"/>
            <p:cNvCxnSpPr/>
            <p:nvPr/>
          </p:nvCxnSpPr>
          <p:spPr>
            <a:xfrm>
              <a:off x="990371" y="2521675"/>
              <a:ext cx="688321" cy="16495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节点"/>
            <p:cNvSpPr/>
            <p:nvPr/>
          </p:nvSpPr>
          <p:spPr>
            <a:xfrm>
              <a:off x="975058" y="2506362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" name="连线"/>
            <p:cNvCxnSpPr/>
            <p:nvPr/>
          </p:nvCxnSpPr>
          <p:spPr>
            <a:xfrm flipV="1">
              <a:off x="1587740" y="2403063"/>
              <a:ext cx="604009" cy="20407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连线"/>
            <p:cNvCxnSpPr/>
            <p:nvPr/>
          </p:nvCxnSpPr>
          <p:spPr>
            <a:xfrm>
              <a:off x="1587740" y="2607137"/>
              <a:ext cx="90952" cy="7949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连线"/>
            <p:cNvCxnSpPr/>
            <p:nvPr/>
          </p:nvCxnSpPr>
          <p:spPr>
            <a:xfrm>
              <a:off x="1587740" y="2607137"/>
              <a:ext cx="652175" cy="16604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节点"/>
            <p:cNvSpPr/>
            <p:nvPr/>
          </p:nvSpPr>
          <p:spPr>
            <a:xfrm>
              <a:off x="1572428" y="2591824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" name="连线"/>
            <p:cNvCxnSpPr/>
            <p:nvPr/>
          </p:nvCxnSpPr>
          <p:spPr>
            <a:xfrm>
              <a:off x="2191749" y="2403063"/>
              <a:ext cx="626142" cy="805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连线"/>
            <p:cNvCxnSpPr/>
            <p:nvPr/>
          </p:nvCxnSpPr>
          <p:spPr>
            <a:xfrm>
              <a:off x="2191749" y="2403063"/>
              <a:ext cx="48166" cy="37011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连线"/>
            <p:cNvCxnSpPr/>
            <p:nvPr/>
          </p:nvCxnSpPr>
          <p:spPr>
            <a:xfrm>
              <a:off x="2191749" y="2403063"/>
              <a:ext cx="584934" cy="35609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节点"/>
            <p:cNvSpPr/>
            <p:nvPr/>
          </p:nvSpPr>
          <p:spPr>
            <a:xfrm>
              <a:off x="2176436" y="2387750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3" name="连线"/>
            <p:cNvCxnSpPr/>
            <p:nvPr/>
          </p:nvCxnSpPr>
          <p:spPr>
            <a:xfrm flipV="1">
              <a:off x="2817891" y="2398413"/>
              <a:ext cx="653727" cy="1270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连线"/>
            <p:cNvCxnSpPr/>
            <p:nvPr/>
          </p:nvCxnSpPr>
          <p:spPr>
            <a:xfrm flipH="1">
              <a:off x="2776683" y="2411119"/>
              <a:ext cx="41208" cy="34804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连线"/>
            <p:cNvCxnSpPr/>
            <p:nvPr/>
          </p:nvCxnSpPr>
          <p:spPr>
            <a:xfrm>
              <a:off x="2817891" y="2411119"/>
              <a:ext cx="704099" cy="30740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节点"/>
            <p:cNvSpPr/>
            <p:nvPr/>
          </p:nvSpPr>
          <p:spPr>
            <a:xfrm>
              <a:off x="2802578" y="239580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7" name="连线"/>
            <p:cNvCxnSpPr/>
            <p:nvPr/>
          </p:nvCxnSpPr>
          <p:spPr>
            <a:xfrm>
              <a:off x="3471618" y="2398413"/>
              <a:ext cx="570305" cy="248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连线"/>
            <p:cNvCxnSpPr/>
            <p:nvPr/>
          </p:nvCxnSpPr>
          <p:spPr>
            <a:xfrm>
              <a:off x="3471618" y="2398413"/>
              <a:ext cx="50372" cy="32011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连线"/>
            <p:cNvCxnSpPr/>
            <p:nvPr/>
          </p:nvCxnSpPr>
          <p:spPr>
            <a:xfrm>
              <a:off x="3471618" y="2398413"/>
              <a:ext cx="800328" cy="41625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节点"/>
            <p:cNvSpPr/>
            <p:nvPr/>
          </p:nvSpPr>
          <p:spPr>
            <a:xfrm>
              <a:off x="3456305" y="238310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" name="连线"/>
            <p:cNvCxnSpPr/>
            <p:nvPr/>
          </p:nvCxnSpPr>
          <p:spPr>
            <a:xfrm>
              <a:off x="4041923" y="2400894"/>
              <a:ext cx="693725" cy="4402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连线"/>
            <p:cNvCxnSpPr/>
            <p:nvPr/>
          </p:nvCxnSpPr>
          <p:spPr>
            <a:xfrm>
              <a:off x="4041923" y="2400894"/>
              <a:ext cx="230023" cy="41377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连线"/>
            <p:cNvCxnSpPr/>
            <p:nvPr/>
          </p:nvCxnSpPr>
          <p:spPr>
            <a:xfrm>
              <a:off x="4041923" y="2400894"/>
              <a:ext cx="862741" cy="2702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节点"/>
            <p:cNvSpPr/>
            <p:nvPr/>
          </p:nvSpPr>
          <p:spPr>
            <a:xfrm>
              <a:off x="4026610" y="238558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" name="连线"/>
            <p:cNvCxnSpPr/>
            <p:nvPr/>
          </p:nvCxnSpPr>
          <p:spPr>
            <a:xfrm flipV="1">
              <a:off x="4735648" y="2330475"/>
              <a:ext cx="602473" cy="11443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连线"/>
            <p:cNvCxnSpPr/>
            <p:nvPr/>
          </p:nvCxnSpPr>
          <p:spPr>
            <a:xfrm>
              <a:off x="4735648" y="2444914"/>
              <a:ext cx="169016" cy="22624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连线"/>
            <p:cNvCxnSpPr/>
            <p:nvPr/>
          </p:nvCxnSpPr>
          <p:spPr>
            <a:xfrm>
              <a:off x="4735648" y="2444914"/>
              <a:ext cx="551212" cy="25179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节点"/>
            <p:cNvSpPr/>
            <p:nvPr/>
          </p:nvSpPr>
          <p:spPr>
            <a:xfrm>
              <a:off x="4720335" y="242960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9" name="连线"/>
            <p:cNvCxnSpPr/>
            <p:nvPr/>
          </p:nvCxnSpPr>
          <p:spPr>
            <a:xfrm>
              <a:off x="5338121" y="2330475"/>
              <a:ext cx="634661" cy="10018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连线"/>
            <p:cNvCxnSpPr/>
            <p:nvPr/>
          </p:nvCxnSpPr>
          <p:spPr>
            <a:xfrm flipH="1">
              <a:off x="5286860" y="2330475"/>
              <a:ext cx="51261" cy="3662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连线"/>
            <p:cNvCxnSpPr/>
            <p:nvPr/>
          </p:nvCxnSpPr>
          <p:spPr>
            <a:xfrm>
              <a:off x="5338121" y="2330475"/>
              <a:ext cx="608733" cy="43482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节点"/>
            <p:cNvSpPr/>
            <p:nvPr/>
          </p:nvSpPr>
          <p:spPr>
            <a:xfrm>
              <a:off x="5322808" y="2315162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3" name="连线"/>
            <p:cNvCxnSpPr/>
            <p:nvPr/>
          </p:nvCxnSpPr>
          <p:spPr>
            <a:xfrm>
              <a:off x="5972782" y="2430656"/>
              <a:ext cx="688647" cy="4166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连线"/>
            <p:cNvCxnSpPr/>
            <p:nvPr/>
          </p:nvCxnSpPr>
          <p:spPr>
            <a:xfrm flipH="1">
              <a:off x="5946854" y="2430656"/>
              <a:ext cx="25928" cy="33464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连线"/>
            <p:cNvCxnSpPr/>
            <p:nvPr/>
          </p:nvCxnSpPr>
          <p:spPr>
            <a:xfrm>
              <a:off x="5972782" y="2430656"/>
              <a:ext cx="652005" cy="2081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节点"/>
            <p:cNvSpPr/>
            <p:nvPr/>
          </p:nvSpPr>
          <p:spPr>
            <a:xfrm>
              <a:off x="5957469" y="2415343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" name="连线"/>
            <p:cNvCxnSpPr/>
            <p:nvPr/>
          </p:nvCxnSpPr>
          <p:spPr>
            <a:xfrm flipV="1">
              <a:off x="6661429" y="2406127"/>
              <a:ext cx="755290" cy="6619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连线"/>
            <p:cNvCxnSpPr/>
            <p:nvPr/>
          </p:nvCxnSpPr>
          <p:spPr>
            <a:xfrm flipH="1">
              <a:off x="6624787" y="2472318"/>
              <a:ext cx="36642" cy="16652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连线"/>
            <p:cNvCxnSpPr/>
            <p:nvPr/>
          </p:nvCxnSpPr>
          <p:spPr>
            <a:xfrm>
              <a:off x="6661429" y="2472318"/>
              <a:ext cx="603809" cy="22933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节点"/>
            <p:cNvSpPr/>
            <p:nvPr/>
          </p:nvSpPr>
          <p:spPr>
            <a:xfrm>
              <a:off x="6646116" y="2457005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" name="连线"/>
            <p:cNvCxnSpPr/>
            <p:nvPr/>
          </p:nvCxnSpPr>
          <p:spPr>
            <a:xfrm>
              <a:off x="7416719" y="2406127"/>
              <a:ext cx="429141" cy="7238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连线"/>
            <p:cNvCxnSpPr/>
            <p:nvPr/>
          </p:nvCxnSpPr>
          <p:spPr>
            <a:xfrm flipH="1">
              <a:off x="7265238" y="2406127"/>
              <a:ext cx="151481" cy="29552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连线"/>
            <p:cNvCxnSpPr/>
            <p:nvPr/>
          </p:nvCxnSpPr>
          <p:spPr>
            <a:xfrm>
              <a:off x="7416719" y="2406127"/>
              <a:ext cx="614658" cy="31497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节点"/>
            <p:cNvSpPr/>
            <p:nvPr/>
          </p:nvSpPr>
          <p:spPr>
            <a:xfrm>
              <a:off x="7401407" y="2390815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" name="连线"/>
            <p:cNvCxnSpPr/>
            <p:nvPr/>
          </p:nvCxnSpPr>
          <p:spPr>
            <a:xfrm flipV="1">
              <a:off x="7845860" y="2416739"/>
              <a:ext cx="825820" cy="617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连线"/>
            <p:cNvCxnSpPr/>
            <p:nvPr/>
          </p:nvCxnSpPr>
          <p:spPr>
            <a:xfrm>
              <a:off x="7845860" y="2478508"/>
              <a:ext cx="185517" cy="24259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连线"/>
            <p:cNvCxnSpPr/>
            <p:nvPr/>
          </p:nvCxnSpPr>
          <p:spPr>
            <a:xfrm>
              <a:off x="7845860" y="2478508"/>
              <a:ext cx="693258" cy="29668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节点"/>
            <p:cNvSpPr/>
            <p:nvPr/>
          </p:nvSpPr>
          <p:spPr>
            <a:xfrm>
              <a:off x="7830547" y="2463195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" name="连线"/>
            <p:cNvCxnSpPr/>
            <p:nvPr/>
          </p:nvCxnSpPr>
          <p:spPr>
            <a:xfrm flipV="1">
              <a:off x="8671680" y="2406449"/>
              <a:ext cx="605991" cy="1029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连线"/>
            <p:cNvCxnSpPr/>
            <p:nvPr/>
          </p:nvCxnSpPr>
          <p:spPr>
            <a:xfrm flipH="1">
              <a:off x="8539118" y="2416739"/>
              <a:ext cx="132562" cy="35844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连线"/>
            <p:cNvCxnSpPr/>
            <p:nvPr/>
          </p:nvCxnSpPr>
          <p:spPr>
            <a:xfrm>
              <a:off x="8671680" y="2416739"/>
              <a:ext cx="427205" cy="2655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节点"/>
            <p:cNvSpPr/>
            <p:nvPr/>
          </p:nvSpPr>
          <p:spPr>
            <a:xfrm>
              <a:off x="8656367" y="240142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" name="连线"/>
            <p:cNvCxnSpPr/>
            <p:nvPr/>
          </p:nvCxnSpPr>
          <p:spPr>
            <a:xfrm>
              <a:off x="9277671" y="2406449"/>
              <a:ext cx="709237" cy="1329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连线"/>
            <p:cNvCxnSpPr/>
            <p:nvPr/>
          </p:nvCxnSpPr>
          <p:spPr>
            <a:xfrm flipH="1">
              <a:off x="9098885" y="2406449"/>
              <a:ext cx="178786" cy="27582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连线"/>
            <p:cNvCxnSpPr/>
            <p:nvPr/>
          </p:nvCxnSpPr>
          <p:spPr>
            <a:xfrm>
              <a:off x="9277671" y="2406449"/>
              <a:ext cx="642903" cy="41241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节点"/>
            <p:cNvSpPr/>
            <p:nvPr/>
          </p:nvSpPr>
          <p:spPr>
            <a:xfrm>
              <a:off x="9262358" y="239113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" name="连线"/>
            <p:cNvCxnSpPr/>
            <p:nvPr/>
          </p:nvCxnSpPr>
          <p:spPr>
            <a:xfrm>
              <a:off x="9986908" y="2539422"/>
              <a:ext cx="598537" cy="4245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连线"/>
            <p:cNvCxnSpPr/>
            <p:nvPr/>
          </p:nvCxnSpPr>
          <p:spPr>
            <a:xfrm flipH="1">
              <a:off x="9920574" y="2539422"/>
              <a:ext cx="66334" cy="27943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连线"/>
            <p:cNvCxnSpPr/>
            <p:nvPr/>
          </p:nvCxnSpPr>
          <p:spPr>
            <a:xfrm>
              <a:off x="9986908" y="2539422"/>
              <a:ext cx="397090" cy="14156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节点"/>
            <p:cNvSpPr/>
            <p:nvPr/>
          </p:nvSpPr>
          <p:spPr>
            <a:xfrm>
              <a:off x="9971595" y="2524109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1" name="连线"/>
            <p:cNvCxnSpPr/>
            <p:nvPr/>
          </p:nvCxnSpPr>
          <p:spPr>
            <a:xfrm flipV="1">
              <a:off x="10585445" y="2506947"/>
              <a:ext cx="471310" cy="749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连线"/>
            <p:cNvCxnSpPr/>
            <p:nvPr/>
          </p:nvCxnSpPr>
          <p:spPr>
            <a:xfrm flipH="1">
              <a:off x="10383998" y="2581876"/>
              <a:ext cx="201447" cy="9911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连线"/>
            <p:cNvCxnSpPr/>
            <p:nvPr/>
          </p:nvCxnSpPr>
          <p:spPr>
            <a:xfrm>
              <a:off x="10585445" y="2581876"/>
              <a:ext cx="550924" cy="25095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节点"/>
            <p:cNvSpPr/>
            <p:nvPr/>
          </p:nvSpPr>
          <p:spPr>
            <a:xfrm>
              <a:off x="10570132" y="2566563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5" name="连线"/>
            <p:cNvCxnSpPr/>
            <p:nvPr/>
          </p:nvCxnSpPr>
          <p:spPr>
            <a:xfrm>
              <a:off x="11056755" y="2506947"/>
              <a:ext cx="779803" cy="833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连线"/>
            <p:cNvCxnSpPr/>
            <p:nvPr/>
          </p:nvCxnSpPr>
          <p:spPr>
            <a:xfrm>
              <a:off x="11056755" y="2506947"/>
              <a:ext cx="79614" cy="3258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连线"/>
            <p:cNvCxnSpPr/>
            <p:nvPr/>
          </p:nvCxnSpPr>
          <p:spPr>
            <a:xfrm>
              <a:off x="11056755" y="2506947"/>
              <a:ext cx="571179" cy="29481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节点"/>
            <p:cNvSpPr/>
            <p:nvPr/>
          </p:nvSpPr>
          <p:spPr>
            <a:xfrm>
              <a:off x="11041442" y="2491634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9" name="连线"/>
            <p:cNvCxnSpPr/>
            <p:nvPr/>
          </p:nvCxnSpPr>
          <p:spPr>
            <a:xfrm flipH="1">
              <a:off x="11627934" y="2590282"/>
              <a:ext cx="208624" cy="2114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节点"/>
            <p:cNvSpPr/>
            <p:nvPr/>
          </p:nvSpPr>
          <p:spPr>
            <a:xfrm>
              <a:off x="11821245" y="2574969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81" name="连线"/>
            <p:cNvCxnSpPr/>
            <p:nvPr/>
          </p:nvCxnSpPr>
          <p:spPr>
            <a:xfrm flipV="1">
              <a:off x="318007" y="2730510"/>
              <a:ext cx="703238" cy="3477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连线"/>
            <p:cNvCxnSpPr/>
            <p:nvPr/>
          </p:nvCxnSpPr>
          <p:spPr>
            <a:xfrm flipH="1">
              <a:off x="284324" y="2765288"/>
              <a:ext cx="33683" cy="2886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连线"/>
            <p:cNvCxnSpPr/>
            <p:nvPr/>
          </p:nvCxnSpPr>
          <p:spPr>
            <a:xfrm>
              <a:off x="318007" y="2765288"/>
              <a:ext cx="570474" cy="30873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节点"/>
            <p:cNvSpPr/>
            <p:nvPr/>
          </p:nvSpPr>
          <p:spPr>
            <a:xfrm>
              <a:off x="302694" y="274997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85" name="连线"/>
            <p:cNvCxnSpPr/>
            <p:nvPr/>
          </p:nvCxnSpPr>
          <p:spPr>
            <a:xfrm flipV="1">
              <a:off x="1021245" y="2686628"/>
              <a:ext cx="657447" cy="4388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连线"/>
            <p:cNvCxnSpPr/>
            <p:nvPr/>
          </p:nvCxnSpPr>
          <p:spPr>
            <a:xfrm flipH="1">
              <a:off x="888481" y="2730510"/>
              <a:ext cx="132764" cy="34351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连线"/>
            <p:cNvCxnSpPr/>
            <p:nvPr/>
          </p:nvCxnSpPr>
          <p:spPr>
            <a:xfrm>
              <a:off x="1021245" y="2730510"/>
              <a:ext cx="587935" cy="2803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节点"/>
            <p:cNvSpPr/>
            <p:nvPr/>
          </p:nvSpPr>
          <p:spPr>
            <a:xfrm>
              <a:off x="1005932" y="2715197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89" name="连线"/>
            <p:cNvCxnSpPr/>
            <p:nvPr/>
          </p:nvCxnSpPr>
          <p:spPr>
            <a:xfrm>
              <a:off x="1678692" y="2686628"/>
              <a:ext cx="561223" cy="8655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连线"/>
            <p:cNvCxnSpPr/>
            <p:nvPr/>
          </p:nvCxnSpPr>
          <p:spPr>
            <a:xfrm flipH="1">
              <a:off x="1609180" y="2686628"/>
              <a:ext cx="69512" cy="32423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连线"/>
            <p:cNvCxnSpPr/>
            <p:nvPr/>
          </p:nvCxnSpPr>
          <p:spPr>
            <a:xfrm>
              <a:off x="1678692" y="2686628"/>
              <a:ext cx="609595" cy="47145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节点"/>
            <p:cNvSpPr/>
            <p:nvPr/>
          </p:nvSpPr>
          <p:spPr>
            <a:xfrm>
              <a:off x="1663379" y="2671315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93" name="连线"/>
            <p:cNvCxnSpPr/>
            <p:nvPr/>
          </p:nvCxnSpPr>
          <p:spPr>
            <a:xfrm flipV="1">
              <a:off x="2239915" y="2759161"/>
              <a:ext cx="536768" cy="1402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连线"/>
            <p:cNvCxnSpPr/>
            <p:nvPr/>
          </p:nvCxnSpPr>
          <p:spPr>
            <a:xfrm>
              <a:off x="2239915" y="2773182"/>
              <a:ext cx="48372" cy="38489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连线"/>
            <p:cNvCxnSpPr/>
            <p:nvPr/>
          </p:nvCxnSpPr>
          <p:spPr>
            <a:xfrm>
              <a:off x="2239915" y="2773182"/>
              <a:ext cx="701325" cy="19083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节点"/>
            <p:cNvSpPr/>
            <p:nvPr/>
          </p:nvSpPr>
          <p:spPr>
            <a:xfrm>
              <a:off x="2224602" y="2757869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97" name="连线"/>
            <p:cNvCxnSpPr/>
            <p:nvPr/>
          </p:nvCxnSpPr>
          <p:spPr>
            <a:xfrm flipV="1">
              <a:off x="2776683" y="2718526"/>
              <a:ext cx="745307" cy="406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连线"/>
            <p:cNvCxnSpPr/>
            <p:nvPr/>
          </p:nvCxnSpPr>
          <p:spPr>
            <a:xfrm>
              <a:off x="2776683" y="2759161"/>
              <a:ext cx="164557" cy="20485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连线"/>
            <p:cNvCxnSpPr/>
            <p:nvPr/>
          </p:nvCxnSpPr>
          <p:spPr>
            <a:xfrm>
              <a:off x="2776683" y="2759161"/>
              <a:ext cx="788600" cy="31542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节点"/>
            <p:cNvSpPr/>
            <p:nvPr/>
          </p:nvSpPr>
          <p:spPr>
            <a:xfrm>
              <a:off x="2761370" y="2743848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01" name="连线"/>
            <p:cNvCxnSpPr/>
            <p:nvPr/>
          </p:nvCxnSpPr>
          <p:spPr>
            <a:xfrm>
              <a:off x="3521990" y="2718526"/>
              <a:ext cx="749956" cy="9613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连线"/>
            <p:cNvCxnSpPr/>
            <p:nvPr/>
          </p:nvCxnSpPr>
          <p:spPr>
            <a:xfrm>
              <a:off x="3521990" y="2718526"/>
              <a:ext cx="43293" cy="35606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连线"/>
            <p:cNvCxnSpPr/>
            <p:nvPr/>
          </p:nvCxnSpPr>
          <p:spPr>
            <a:xfrm>
              <a:off x="3521990" y="2718526"/>
              <a:ext cx="491094" cy="29370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节点"/>
            <p:cNvSpPr/>
            <p:nvPr/>
          </p:nvSpPr>
          <p:spPr>
            <a:xfrm>
              <a:off x="3506677" y="2703213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05" name="连线"/>
            <p:cNvCxnSpPr/>
            <p:nvPr/>
          </p:nvCxnSpPr>
          <p:spPr>
            <a:xfrm flipV="1">
              <a:off x="4271946" y="2671159"/>
              <a:ext cx="632718" cy="14350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连线"/>
            <p:cNvCxnSpPr/>
            <p:nvPr/>
          </p:nvCxnSpPr>
          <p:spPr>
            <a:xfrm flipH="1">
              <a:off x="4013084" y="2814664"/>
              <a:ext cx="258862" cy="19757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连线"/>
            <p:cNvCxnSpPr/>
            <p:nvPr/>
          </p:nvCxnSpPr>
          <p:spPr>
            <a:xfrm>
              <a:off x="4271946" y="2814664"/>
              <a:ext cx="563304" cy="31044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节点"/>
            <p:cNvSpPr/>
            <p:nvPr/>
          </p:nvSpPr>
          <p:spPr>
            <a:xfrm>
              <a:off x="4256633" y="279935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09" name="连线"/>
            <p:cNvCxnSpPr/>
            <p:nvPr/>
          </p:nvCxnSpPr>
          <p:spPr>
            <a:xfrm>
              <a:off x="4904664" y="2671159"/>
              <a:ext cx="382196" cy="2554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连线"/>
            <p:cNvCxnSpPr/>
            <p:nvPr/>
          </p:nvCxnSpPr>
          <p:spPr>
            <a:xfrm flipH="1">
              <a:off x="4835250" y="2671159"/>
              <a:ext cx="69414" cy="45394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连线"/>
            <p:cNvCxnSpPr/>
            <p:nvPr/>
          </p:nvCxnSpPr>
          <p:spPr>
            <a:xfrm>
              <a:off x="4904664" y="2671159"/>
              <a:ext cx="645599" cy="36504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节点"/>
            <p:cNvSpPr/>
            <p:nvPr/>
          </p:nvSpPr>
          <p:spPr>
            <a:xfrm>
              <a:off x="4889352" y="265584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13" name="连线"/>
            <p:cNvCxnSpPr/>
            <p:nvPr/>
          </p:nvCxnSpPr>
          <p:spPr>
            <a:xfrm>
              <a:off x="5286860" y="2696704"/>
              <a:ext cx="659994" cy="6859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连线"/>
            <p:cNvCxnSpPr/>
            <p:nvPr/>
          </p:nvCxnSpPr>
          <p:spPr>
            <a:xfrm>
              <a:off x="5286860" y="2696704"/>
              <a:ext cx="263403" cy="33949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连线"/>
            <p:cNvCxnSpPr/>
            <p:nvPr/>
          </p:nvCxnSpPr>
          <p:spPr>
            <a:xfrm>
              <a:off x="5286860" y="2696704"/>
              <a:ext cx="798596" cy="42265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节点"/>
            <p:cNvSpPr/>
            <p:nvPr/>
          </p:nvSpPr>
          <p:spPr>
            <a:xfrm>
              <a:off x="5271547" y="2681392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17" name="连线"/>
            <p:cNvCxnSpPr/>
            <p:nvPr/>
          </p:nvCxnSpPr>
          <p:spPr>
            <a:xfrm flipV="1">
              <a:off x="5946854" y="2638843"/>
              <a:ext cx="677933" cy="12645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连线"/>
            <p:cNvCxnSpPr/>
            <p:nvPr/>
          </p:nvCxnSpPr>
          <p:spPr>
            <a:xfrm>
              <a:off x="5946854" y="2765301"/>
              <a:ext cx="138602" cy="35405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连线"/>
            <p:cNvCxnSpPr/>
            <p:nvPr/>
          </p:nvCxnSpPr>
          <p:spPr>
            <a:xfrm>
              <a:off x="5946854" y="2765301"/>
              <a:ext cx="662675" cy="2557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节点"/>
            <p:cNvSpPr/>
            <p:nvPr/>
          </p:nvSpPr>
          <p:spPr>
            <a:xfrm>
              <a:off x="5931541" y="2749989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21" name="连线"/>
            <p:cNvCxnSpPr/>
            <p:nvPr/>
          </p:nvCxnSpPr>
          <p:spPr>
            <a:xfrm>
              <a:off x="6624787" y="2638843"/>
              <a:ext cx="640451" cy="6280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连线"/>
            <p:cNvCxnSpPr/>
            <p:nvPr/>
          </p:nvCxnSpPr>
          <p:spPr>
            <a:xfrm flipH="1">
              <a:off x="6609529" y="2638843"/>
              <a:ext cx="15258" cy="38223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连线"/>
            <p:cNvCxnSpPr/>
            <p:nvPr/>
          </p:nvCxnSpPr>
          <p:spPr>
            <a:xfrm>
              <a:off x="6624787" y="2638843"/>
              <a:ext cx="575651" cy="44257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节点"/>
            <p:cNvSpPr/>
            <p:nvPr/>
          </p:nvSpPr>
          <p:spPr>
            <a:xfrm>
              <a:off x="6609474" y="2623530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25" name="连线"/>
            <p:cNvCxnSpPr/>
            <p:nvPr/>
          </p:nvCxnSpPr>
          <p:spPr>
            <a:xfrm>
              <a:off x="7265238" y="2701649"/>
              <a:ext cx="766139" cy="1945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连线"/>
            <p:cNvCxnSpPr/>
            <p:nvPr/>
          </p:nvCxnSpPr>
          <p:spPr>
            <a:xfrm flipH="1">
              <a:off x="7200438" y="2701649"/>
              <a:ext cx="64800" cy="37976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连线"/>
            <p:cNvCxnSpPr/>
            <p:nvPr/>
          </p:nvCxnSpPr>
          <p:spPr>
            <a:xfrm>
              <a:off x="7265238" y="2701649"/>
              <a:ext cx="742294" cy="26336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节点"/>
            <p:cNvSpPr/>
            <p:nvPr/>
          </p:nvSpPr>
          <p:spPr>
            <a:xfrm>
              <a:off x="7249925" y="268633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29" name="连线"/>
            <p:cNvCxnSpPr/>
            <p:nvPr/>
          </p:nvCxnSpPr>
          <p:spPr>
            <a:xfrm>
              <a:off x="8031377" y="2721105"/>
              <a:ext cx="507741" cy="540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连线"/>
            <p:cNvCxnSpPr/>
            <p:nvPr/>
          </p:nvCxnSpPr>
          <p:spPr>
            <a:xfrm flipH="1">
              <a:off x="8007532" y="2721105"/>
              <a:ext cx="23845" cy="24390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连线"/>
            <p:cNvCxnSpPr/>
            <p:nvPr/>
          </p:nvCxnSpPr>
          <p:spPr>
            <a:xfrm>
              <a:off x="8031377" y="2721105"/>
              <a:ext cx="477379" cy="31898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节点"/>
            <p:cNvSpPr/>
            <p:nvPr/>
          </p:nvSpPr>
          <p:spPr>
            <a:xfrm>
              <a:off x="8016064" y="2705792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33" name="连线"/>
            <p:cNvCxnSpPr/>
            <p:nvPr/>
          </p:nvCxnSpPr>
          <p:spPr>
            <a:xfrm flipV="1">
              <a:off x="8539118" y="2682274"/>
              <a:ext cx="559767" cy="9291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连线"/>
            <p:cNvCxnSpPr/>
            <p:nvPr/>
          </p:nvCxnSpPr>
          <p:spPr>
            <a:xfrm flipH="1">
              <a:off x="8508756" y="2775188"/>
              <a:ext cx="30362" cy="26490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连线"/>
            <p:cNvCxnSpPr/>
            <p:nvPr/>
          </p:nvCxnSpPr>
          <p:spPr>
            <a:xfrm>
              <a:off x="8539118" y="2775188"/>
              <a:ext cx="765799" cy="19405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节点"/>
            <p:cNvSpPr/>
            <p:nvPr/>
          </p:nvSpPr>
          <p:spPr>
            <a:xfrm>
              <a:off x="8523805" y="2759875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37" name="连线"/>
            <p:cNvCxnSpPr/>
            <p:nvPr/>
          </p:nvCxnSpPr>
          <p:spPr>
            <a:xfrm>
              <a:off x="9098885" y="2682274"/>
              <a:ext cx="821689" cy="1365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连线"/>
            <p:cNvCxnSpPr/>
            <p:nvPr/>
          </p:nvCxnSpPr>
          <p:spPr>
            <a:xfrm>
              <a:off x="9098885" y="2682274"/>
              <a:ext cx="206032" cy="2869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连线"/>
            <p:cNvCxnSpPr/>
            <p:nvPr/>
          </p:nvCxnSpPr>
          <p:spPr>
            <a:xfrm>
              <a:off x="9098885" y="2682274"/>
              <a:ext cx="715501" cy="38064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节点"/>
            <p:cNvSpPr/>
            <p:nvPr/>
          </p:nvSpPr>
          <p:spPr>
            <a:xfrm>
              <a:off x="9083572" y="266696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41" name="连线"/>
            <p:cNvCxnSpPr/>
            <p:nvPr/>
          </p:nvCxnSpPr>
          <p:spPr>
            <a:xfrm flipV="1">
              <a:off x="9920574" y="2680988"/>
              <a:ext cx="463424" cy="1378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连线"/>
            <p:cNvCxnSpPr/>
            <p:nvPr/>
          </p:nvCxnSpPr>
          <p:spPr>
            <a:xfrm flipH="1">
              <a:off x="9814386" y="2818861"/>
              <a:ext cx="106188" cy="24405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连线"/>
            <p:cNvCxnSpPr/>
            <p:nvPr/>
          </p:nvCxnSpPr>
          <p:spPr>
            <a:xfrm>
              <a:off x="9920574" y="2818861"/>
              <a:ext cx="510060" cy="34133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节点"/>
            <p:cNvSpPr/>
            <p:nvPr/>
          </p:nvSpPr>
          <p:spPr>
            <a:xfrm>
              <a:off x="9905261" y="2803548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45" name="连线"/>
            <p:cNvCxnSpPr/>
            <p:nvPr/>
          </p:nvCxnSpPr>
          <p:spPr>
            <a:xfrm>
              <a:off x="10383998" y="2680988"/>
              <a:ext cx="752371" cy="15184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连线"/>
            <p:cNvCxnSpPr/>
            <p:nvPr/>
          </p:nvCxnSpPr>
          <p:spPr>
            <a:xfrm>
              <a:off x="10383998" y="2680988"/>
              <a:ext cx="46636" cy="47921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连线"/>
            <p:cNvCxnSpPr/>
            <p:nvPr/>
          </p:nvCxnSpPr>
          <p:spPr>
            <a:xfrm>
              <a:off x="10383998" y="2680988"/>
              <a:ext cx="816318" cy="51832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节点"/>
            <p:cNvSpPr/>
            <p:nvPr/>
          </p:nvSpPr>
          <p:spPr>
            <a:xfrm>
              <a:off x="10368685" y="2665675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49" name="连线"/>
            <p:cNvCxnSpPr/>
            <p:nvPr/>
          </p:nvCxnSpPr>
          <p:spPr>
            <a:xfrm flipV="1">
              <a:off x="11136369" y="2801761"/>
              <a:ext cx="491565" cy="310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连线"/>
            <p:cNvCxnSpPr/>
            <p:nvPr/>
          </p:nvCxnSpPr>
          <p:spPr>
            <a:xfrm>
              <a:off x="11136369" y="2832834"/>
              <a:ext cx="63947" cy="3664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连线"/>
            <p:cNvCxnSpPr/>
            <p:nvPr/>
          </p:nvCxnSpPr>
          <p:spPr>
            <a:xfrm>
              <a:off x="11136369" y="2832834"/>
              <a:ext cx="673821" cy="32809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节点"/>
            <p:cNvSpPr/>
            <p:nvPr/>
          </p:nvSpPr>
          <p:spPr>
            <a:xfrm>
              <a:off x="11121056" y="281752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3" name="连线"/>
            <p:cNvCxnSpPr/>
            <p:nvPr/>
          </p:nvCxnSpPr>
          <p:spPr>
            <a:xfrm>
              <a:off x="11627934" y="2801761"/>
              <a:ext cx="182256" cy="3591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4" name="节点"/>
            <p:cNvSpPr/>
            <p:nvPr/>
          </p:nvSpPr>
          <p:spPr>
            <a:xfrm>
              <a:off x="11612621" y="2786448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5" name="连线"/>
            <p:cNvCxnSpPr/>
            <p:nvPr/>
          </p:nvCxnSpPr>
          <p:spPr>
            <a:xfrm>
              <a:off x="284324" y="3053961"/>
              <a:ext cx="604157" cy="2006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连线"/>
            <p:cNvCxnSpPr/>
            <p:nvPr/>
          </p:nvCxnSpPr>
          <p:spPr>
            <a:xfrm>
              <a:off x="284324" y="3053961"/>
              <a:ext cx="3111" cy="39062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连线"/>
            <p:cNvCxnSpPr/>
            <p:nvPr/>
          </p:nvCxnSpPr>
          <p:spPr>
            <a:xfrm>
              <a:off x="284324" y="3053961"/>
              <a:ext cx="679441" cy="3583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节点"/>
            <p:cNvSpPr/>
            <p:nvPr/>
          </p:nvSpPr>
          <p:spPr>
            <a:xfrm>
              <a:off x="269011" y="3038648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59" name="连线"/>
            <p:cNvCxnSpPr/>
            <p:nvPr/>
          </p:nvCxnSpPr>
          <p:spPr>
            <a:xfrm flipV="1">
              <a:off x="888481" y="3010862"/>
              <a:ext cx="720699" cy="6315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连线"/>
            <p:cNvCxnSpPr/>
            <p:nvPr/>
          </p:nvCxnSpPr>
          <p:spPr>
            <a:xfrm>
              <a:off x="888481" y="3074021"/>
              <a:ext cx="75284" cy="33830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连线"/>
            <p:cNvCxnSpPr/>
            <p:nvPr/>
          </p:nvCxnSpPr>
          <p:spPr>
            <a:xfrm>
              <a:off x="888481" y="3074021"/>
              <a:ext cx="602696" cy="40100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节点"/>
            <p:cNvSpPr/>
            <p:nvPr/>
          </p:nvSpPr>
          <p:spPr>
            <a:xfrm>
              <a:off x="873168" y="3058708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63" name="连线"/>
            <p:cNvCxnSpPr/>
            <p:nvPr/>
          </p:nvCxnSpPr>
          <p:spPr>
            <a:xfrm>
              <a:off x="1609180" y="3010862"/>
              <a:ext cx="679107" cy="14721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连线"/>
            <p:cNvCxnSpPr/>
            <p:nvPr/>
          </p:nvCxnSpPr>
          <p:spPr>
            <a:xfrm flipH="1">
              <a:off x="1491177" y="3010862"/>
              <a:ext cx="118003" cy="46416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连线"/>
            <p:cNvCxnSpPr/>
            <p:nvPr/>
          </p:nvCxnSpPr>
          <p:spPr>
            <a:xfrm>
              <a:off x="1609180" y="3010862"/>
              <a:ext cx="543209" cy="35805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节点"/>
            <p:cNvSpPr/>
            <p:nvPr/>
          </p:nvSpPr>
          <p:spPr>
            <a:xfrm>
              <a:off x="1593867" y="2995549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67" name="连线"/>
            <p:cNvCxnSpPr/>
            <p:nvPr/>
          </p:nvCxnSpPr>
          <p:spPr>
            <a:xfrm flipV="1">
              <a:off x="2288287" y="2964020"/>
              <a:ext cx="652953" cy="19405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连线"/>
            <p:cNvCxnSpPr/>
            <p:nvPr/>
          </p:nvCxnSpPr>
          <p:spPr>
            <a:xfrm flipH="1">
              <a:off x="2152389" y="3158079"/>
              <a:ext cx="135898" cy="21083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连线"/>
            <p:cNvCxnSpPr/>
            <p:nvPr/>
          </p:nvCxnSpPr>
          <p:spPr>
            <a:xfrm>
              <a:off x="2288287" y="3158079"/>
              <a:ext cx="724724" cy="20059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0" name="节点"/>
            <p:cNvSpPr/>
            <p:nvPr/>
          </p:nvSpPr>
          <p:spPr>
            <a:xfrm>
              <a:off x="2272974" y="314276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71" name="连线"/>
            <p:cNvCxnSpPr/>
            <p:nvPr/>
          </p:nvCxnSpPr>
          <p:spPr>
            <a:xfrm>
              <a:off x="2941240" y="2964020"/>
              <a:ext cx="624043" cy="1105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连线"/>
            <p:cNvCxnSpPr/>
            <p:nvPr/>
          </p:nvCxnSpPr>
          <p:spPr>
            <a:xfrm>
              <a:off x="2941240" y="2964020"/>
              <a:ext cx="71771" cy="39465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连线"/>
            <p:cNvCxnSpPr/>
            <p:nvPr/>
          </p:nvCxnSpPr>
          <p:spPr>
            <a:xfrm>
              <a:off x="2941240" y="2964020"/>
              <a:ext cx="688218" cy="32665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节点"/>
            <p:cNvSpPr/>
            <p:nvPr/>
          </p:nvSpPr>
          <p:spPr>
            <a:xfrm>
              <a:off x="2925927" y="2948707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75" name="连线"/>
            <p:cNvCxnSpPr/>
            <p:nvPr/>
          </p:nvCxnSpPr>
          <p:spPr>
            <a:xfrm flipV="1">
              <a:off x="3565283" y="3012235"/>
              <a:ext cx="447801" cy="623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连线"/>
            <p:cNvCxnSpPr/>
            <p:nvPr/>
          </p:nvCxnSpPr>
          <p:spPr>
            <a:xfrm>
              <a:off x="3565283" y="3074587"/>
              <a:ext cx="64175" cy="2160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连线"/>
            <p:cNvCxnSpPr/>
            <p:nvPr/>
          </p:nvCxnSpPr>
          <p:spPr>
            <a:xfrm>
              <a:off x="3565283" y="3074587"/>
              <a:ext cx="581412" cy="23334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8" name="节点"/>
            <p:cNvSpPr/>
            <p:nvPr/>
          </p:nvSpPr>
          <p:spPr>
            <a:xfrm>
              <a:off x="3549970" y="3059274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79" name="连线"/>
            <p:cNvCxnSpPr/>
            <p:nvPr/>
          </p:nvCxnSpPr>
          <p:spPr>
            <a:xfrm>
              <a:off x="4013084" y="3012235"/>
              <a:ext cx="822166" cy="11287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连线"/>
            <p:cNvCxnSpPr/>
            <p:nvPr/>
          </p:nvCxnSpPr>
          <p:spPr>
            <a:xfrm>
              <a:off x="4013084" y="3012235"/>
              <a:ext cx="133611" cy="29570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连线"/>
            <p:cNvCxnSpPr/>
            <p:nvPr/>
          </p:nvCxnSpPr>
          <p:spPr>
            <a:xfrm>
              <a:off x="4013084" y="3012235"/>
              <a:ext cx="726421" cy="28582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节点"/>
            <p:cNvSpPr/>
            <p:nvPr/>
          </p:nvSpPr>
          <p:spPr>
            <a:xfrm>
              <a:off x="3997771" y="2996923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83" name="连线"/>
            <p:cNvCxnSpPr/>
            <p:nvPr/>
          </p:nvCxnSpPr>
          <p:spPr>
            <a:xfrm flipV="1">
              <a:off x="4835250" y="3036202"/>
              <a:ext cx="715013" cy="8890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连线"/>
            <p:cNvCxnSpPr/>
            <p:nvPr/>
          </p:nvCxnSpPr>
          <p:spPr>
            <a:xfrm flipH="1">
              <a:off x="4739505" y="3125107"/>
              <a:ext cx="95745" cy="17295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连线"/>
            <p:cNvCxnSpPr/>
            <p:nvPr/>
          </p:nvCxnSpPr>
          <p:spPr>
            <a:xfrm>
              <a:off x="4835250" y="3125107"/>
              <a:ext cx="573927" cy="27045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6" name="节点"/>
            <p:cNvSpPr/>
            <p:nvPr/>
          </p:nvSpPr>
          <p:spPr>
            <a:xfrm>
              <a:off x="4819937" y="3109794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87" name="连线"/>
            <p:cNvCxnSpPr/>
            <p:nvPr/>
          </p:nvCxnSpPr>
          <p:spPr>
            <a:xfrm>
              <a:off x="5550263" y="3036202"/>
              <a:ext cx="535193" cy="831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连线"/>
            <p:cNvCxnSpPr/>
            <p:nvPr/>
          </p:nvCxnSpPr>
          <p:spPr>
            <a:xfrm flipH="1">
              <a:off x="5409177" y="3036202"/>
              <a:ext cx="141086" cy="35935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连线"/>
            <p:cNvCxnSpPr/>
            <p:nvPr/>
          </p:nvCxnSpPr>
          <p:spPr>
            <a:xfrm>
              <a:off x="5550263" y="3036202"/>
              <a:ext cx="646643" cy="19298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0" name="节点"/>
            <p:cNvSpPr/>
            <p:nvPr/>
          </p:nvSpPr>
          <p:spPr>
            <a:xfrm>
              <a:off x="5534950" y="3020889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1" name="连线"/>
            <p:cNvCxnSpPr/>
            <p:nvPr/>
          </p:nvCxnSpPr>
          <p:spPr>
            <a:xfrm flipV="1">
              <a:off x="6085456" y="3021074"/>
              <a:ext cx="524073" cy="9828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连线"/>
            <p:cNvCxnSpPr/>
            <p:nvPr/>
          </p:nvCxnSpPr>
          <p:spPr>
            <a:xfrm>
              <a:off x="6085456" y="3119354"/>
              <a:ext cx="111450" cy="10983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连线"/>
            <p:cNvCxnSpPr/>
            <p:nvPr/>
          </p:nvCxnSpPr>
          <p:spPr>
            <a:xfrm>
              <a:off x="6085456" y="3119354"/>
              <a:ext cx="657388" cy="20529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4" name="节点"/>
            <p:cNvSpPr/>
            <p:nvPr/>
          </p:nvSpPr>
          <p:spPr>
            <a:xfrm>
              <a:off x="6070143" y="310404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5" name="连线"/>
            <p:cNvCxnSpPr/>
            <p:nvPr/>
          </p:nvCxnSpPr>
          <p:spPr>
            <a:xfrm>
              <a:off x="6609529" y="3021074"/>
              <a:ext cx="590909" cy="6034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6" name="连线"/>
            <p:cNvCxnSpPr/>
            <p:nvPr/>
          </p:nvCxnSpPr>
          <p:spPr>
            <a:xfrm>
              <a:off x="6609529" y="3021074"/>
              <a:ext cx="133315" cy="3035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连线"/>
            <p:cNvCxnSpPr/>
            <p:nvPr/>
          </p:nvCxnSpPr>
          <p:spPr>
            <a:xfrm>
              <a:off x="6609529" y="3021074"/>
              <a:ext cx="693467" cy="19941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8" name="节点"/>
            <p:cNvSpPr/>
            <p:nvPr/>
          </p:nvSpPr>
          <p:spPr>
            <a:xfrm>
              <a:off x="6594217" y="3005761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199" name="连线"/>
            <p:cNvCxnSpPr/>
            <p:nvPr/>
          </p:nvCxnSpPr>
          <p:spPr>
            <a:xfrm flipV="1">
              <a:off x="7200438" y="2965009"/>
              <a:ext cx="807094" cy="11640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连线"/>
            <p:cNvCxnSpPr/>
            <p:nvPr/>
          </p:nvCxnSpPr>
          <p:spPr>
            <a:xfrm>
              <a:off x="7200438" y="3081417"/>
              <a:ext cx="102558" cy="1390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连线"/>
            <p:cNvCxnSpPr/>
            <p:nvPr/>
          </p:nvCxnSpPr>
          <p:spPr>
            <a:xfrm>
              <a:off x="7200438" y="3081417"/>
              <a:ext cx="721982" cy="20489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2" name="节点"/>
            <p:cNvSpPr/>
            <p:nvPr/>
          </p:nvSpPr>
          <p:spPr>
            <a:xfrm>
              <a:off x="7185125" y="3066104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03" name="连线"/>
            <p:cNvCxnSpPr/>
            <p:nvPr/>
          </p:nvCxnSpPr>
          <p:spPr>
            <a:xfrm>
              <a:off x="8007532" y="2965009"/>
              <a:ext cx="501224" cy="7508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连线"/>
            <p:cNvCxnSpPr/>
            <p:nvPr/>
          </p:nvCxnSpPr>
          <p:spPr>
            <a:xfrm flipH="1">
              <a:off x="7922420" y="2965009"/>
              <a:ext cx="85112" cy="32130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连线"/>
            <p:cNvCxnSpPr/>
            <p:nvPr/>
          </p:nvCxnSpPr>
          <p:spPr>
            <a:xfrm>
              <a:off x="8007532" y="2965009"/>
              <a:ext cx="550807" cy="39004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6" name="节点"/>
            <p:cNvSpPr/>
            <p:nvPr/>
          </p:nvSpPr>
          <p:spPr>
            <a:xfrm>
              <a:off x="7992219" y="294969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07" name="连线"/>
            <p:cNvCxnSpPr/>
            <p:nvPr/>
          </p:nvCxnSpPr>
          <p:spPr>
            <a:xfrm flipV="1">
              <a:off x="8508756" y="2969239"/>
              <a:ext cx="796161" cy="7085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连线"/>
            <p:cNvCxnSpPr/>
            <p:nvPr/>
          </p:nvCxnSpPr>
          <p:spPr>
            <a:xfrm>
              <a:off x="8508756" y="3040089"/>
              <a:ext cx="49583" cy="3149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连线"/>
            <p:cNvCxnSpPr/>
            <p:nvPr/>
          </p:nvCxnSpPr>
          <p:spPr>
            <a:xfrm>
              <a:off x="8508756" y="3040089"/>
              <a:ext cx="683983" cy="26085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0" name="节点"/>
            <p:cNvSpPr/>
            <p:nvPr/>
          </p:nvSpPr>
          <p:spPr>
            <a:xfrm>
              <a:off x="8493443" y="302477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11" name="连线"/>
            <p:cNvCxnSpPr/>
            <p:nvPr/>
          </p:nvCxnSpPr>
          <p:spPr>
            <a:xfrm>
              <a:off x="9304917" y="2969239"/>
              <a:ext cx="509469" cy="9367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连线"/>
            <p:cNvCxnSpPr/>
            <p:nvPr/>
          </p:nvCxnSpPr>
          <p:spPr>
            <a:xfrm flipH="1">
              <a:off x="9192739" y="2969239"/>
              <a:ext cx="112178" cy="33170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连线"/>
            <p:cNvCxnSpPr/>
            <p:nvPr/>
          </p:nvCxnSpPr>
          <p:spPr>
            <a:xfrm>
              <a:off x="9304917" y="2969239"/>
              <a:ext cx="495137" cy="49391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4" name="节点"/>
            <p:cNvSpPr/>
            <p:nvPr/>
          </p:nvSpPr>
          <p:spPr>
            <a:xfrm>
              <a:off x="9289604" y="295392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15" name="连线"/>
            <p:cNvCxnSpPr/>
            <p:nvPr/>
          </p:nvCxnSpPr>
          <p:spPr>
            <a:xfrm>
              <a:off x="9814386" y="3062916"/>
              <a:ext cx="616248" cy="972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连线"/>
            <p:cNvCxnSpPr/>
            <p:nvPr/>
          </p:nvCxnSpPr>
          <p:spPr>
            <a:xfrm flipH="1">
              <a:off x="9800054" y="3062916"/>
              <a:ext cx="14332" cy="40024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连线"/>
            <p:cNvCxnSpPr/>
            <p:nvPr/>
          </p:nvCxnSpPr>
          <p:spPr>
            <a:xfrm>
              <a:off x="9814386" y="3062916"/>
              <a:ext cx="654357" cy="41665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8" name="节点"/>
            <p:cNvSpPr/>
            <p:nvPr/>
          </p:nvSpPr>
          <p:spPr>
            <a:xfrm>
              <a:off x="9799073" y="3047603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19" name="连线"/>
            <p:cNvCxnSpPr/>
            <p:nvPr/>
          </p:nvCxnSpPr>
          <p:spPr>
            <a:xfrm>
              <a:off x="10430634" y="3160199"/>
              <a:ext cx="769682" cy="3911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连线"/>
            <p:cNvCxnSpPr/>
            <p:nvPr/>
          </p:nvCxnSpPr>
          <p:spPr>
            <a:xfrm>
              <a:off x="10430634" y="3160199"/>
              <a:ext cx="38109" cy="31937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连线"/>
            <p:cNvCxnSpPr/>
            <p:nvPr/>
          </p:nvCxnSpPr>
          <p:spPr>
            <a:xfrm>
              <a:off x="10430634" y="3160199"/>
              <a:ext cx="606514" cy="26897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2" name="节点"/>
            <p:cNvSpPr/>
            <p:nvPr/>
          </p:nvSpPr>
          <p:spPr>
            <a:xfrm>
              <a:off x="10415321" y="3144886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23" name="连线"/>
            <p:cNvCxnSpPr/>
            <p:nvPr/>
          </p:nvCxnSpPr>
          <p:spPr>
            <a:xfrm flipV="1">
              <a:off x="11200316" y="3160930"/>
              <a:ext cx="609874" cy="383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连线"/>
            <p:cNvCxnSpPr/>
            <p:nvPr/>
          </p:nvCxnSpPr>
          <p:spPr>
            <a:xfrm flipH="1">
              <a:off x="11037148" y="3199313"/>
              <a:ext cx="163168" cy="22985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连线"/>
            <p:cNvCxnSpPr/>
            <p:nvPr/>
          </p:nvCxnSpPr>
          <p:spPr>
            <a:xfrm>
              <a:off x="11200316" y="3199313"/>
              <a:ext cx="584643" cy="26590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6" name="节点"/>
            <p:cNvSpPr/>
            <p:nvPr/>
          </p:nvSpPr>
          <p:spPr>
            <a:xfrm>
              <a:off x="11185003" y="3184000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27" name="连线"/>
            <p:cNvCxnSpPr/>
            <p:nvPr/>
          </p:nvCxnSpPr>
          <p:spPr>
            <a:xfrm flipH="1">
              <a:off x="11784959" y="3160930"/>
              <a:ext cx="25231" cy="3042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8" name="节点"/>
            <p:cNvSpPr/>
            <p:nvPr/>
          </p:nvSpPr>
          <p:spPr>
            <a:xfrm>
              <a:off x="11794877" y="3145617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29" name="连线"/>
            <p:cNvCxnSpPr/>
            <p:nvPr/>
          </p:nvCxnSpPr>
          <p:spPr>
            <a:xfrm flipV="1">
              <a:off x="287435" y="3412326"/>
              <a:ext cx="676330" cy="3226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连线"/>
            <p:cNvCxnSpPr/>
            <p:nvPr/>
          </p:nvCxnSpPr>
          <p:spPr>
            <a:xfrm>
              <a:off x="287435" y="3444589"/>
              <a:ext cx="66779" cy="37696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连线"/>
            <p:cNvCxnSpPr/>
            <p:nvPr/>
          </p:nvCxnSpPr>
          <p:spPr>
            <a:xfrm>
              <a:off x="287435" y="3444589"/>
              <a:ext cx="722505" cy="17054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2" name="节点"/>
            <p:cNvSpPr/>
            <p:nvPr/>
          </p:nvSpPr>
          <p:spPr>
            <a:xfrm>
              <a:off x="265560" y="342271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33" name="连线"/>
            <p:cNvCxnSpPr/>
            <p:nvPr/>
          </p:nvCxnSpPr>
          <p:spPr>
            <a:xfrm>
              <a:off x="963765" y="3412326"/>
              <a:ext cx="527412" cy="6270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连线"/>
            <p:cNvCxnSpPr/>
            <p:nvPr/>
          </p:nvCxnSpPr>
          <p:spPr>
            <a:xfrm>
              <a:off x="963765" y="3412326"/>
              <a:ext cx="46175" cy="20281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连线"/>
            <p:cNvCxnSpPr/>
            <p:nvPr/>
          </p:nvCxnSpPr>
          <p:spPr>
            <a:xfrm>
              <a:off x="963765" y="3412326"/>
              <a:ext cx="708292" cy="30402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6" name="节点"/>
            <p:cNvSpPr/>
            <p:nvPr/>
          </p:nvSpPr>
          <p:spPr>
            <a:xfrm>
              <a:off x="941890" y="339045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37" name="连线"/>
            <p:cNvCxnSpPr/>
            <p:nvPr/>
          </p:nvCxnSpPr>
          <p:spPr>
            <a:xfrm flipV="1">
              <a:off x="1491177" y="3368918"/>
              <a:ext cx="661212" cy="10611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连线"/>
            <p:cNvCxnSpPr/>
            <p:nvPr/>
          </p:nvCxnSpPr>
          <p:spPr>
            <a:xfrm>
              <a:off x="1491177" y="3475030"/>
              <a:ext cx="180880" cy="24132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连线"/>
            <p:cNvCxnSpPr/>
            <p:nvPr/>
          </p:nvCxnSpPr>
          <p:spPr>
            <a:xfrm>
              <a:off x="1491177" y="3475030"/>
              <a:ext cx="687721" cy="2516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0" name="节点"/>
            <p:cNvSpPr/>
            <p:nvPr/>
          </p:nvSpPr>
          <p:spPr>
            <a:xfrm>
              <a:off x="1469302" y="345315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41" name="连线"/>
            <p:cNvCxnSpPr/>
            <p:nvPr/>
          </p:nvCxnSpPr>
          <p:spPr>
            <a:xfrm flipV="1">
              <a:off x="2152389" y="3358671"/>
              <a:ext cx="860622" cy="1024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连线"/>
            <p:cNvCxnSpPr/>
            <p:nvPr/>
          </p:nvCxnSpPr>
          <p:spPr>
            <a:xfrm>
              <a:off x="2152389" y="3368918"/>
              <a:ext cx="26509" cy="3577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连线"/>
            <p:cNvCxnSpPr/>
            <p:nvPr/>
          </p:nvCxnSpPr>
          <p:spPr>
            <a:xfrm>
              <a:off x="2152389" y="3368918"/>
              <a:ext cx="833113" cy="2377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4" name="节点"/>
            <p:cNvSpPr/>
            <p:nvPr/>
          </p:nvSpPr>
          <p:spPr>
            <a:xfrm>
              <a:off x="2130513" y="334704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45" name="连线"/>
            <p:cNvCxnSpPr/>
            <p:nvPr/>
          </p:nvCxnSpPr>
          <p:spPr>
            <a:xfrm flipV="1">
              <a:off x="3013011" y="3290670"/>
              <a:ext cx="616447" cy="6800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连线"/>
            <p:cNvCxnSpPr/>
            <p:nvPr/>
          </p:nvCxnSpPr>
          <p:spPr>
            <a:xfrm flipH="1">
              <a:off x="2985502" y="3358671"/>
              <a:ext cx="27509" cy="24801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连线"/>
            <p:cNvCxnSpPr/>
            <p:nvPr/>
          </p:nvCxnSpPr>
          <p:spPr>
            <a:xfrm>
              <a:off x="3013011" y="3358671"/>
              <a:ext cx="406412" cy="24128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8" name="节点"/>
            <p:cNvSpPr/>
            <p:nvPr/>
          </p:nvSpPr>
          <p:spPr>
            <a:xfrm>
              <a:off x="2991135" y="333679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49" name="连线"/>
            <p:cNvCxnSpPr/>
            <p:nvPr/>
          </p:nvCxnSpPr>
          <p:spPr>
            <a:xfrm>
              <a:off x="3629458" y="3290670"/>
              <a:ext cx="517237" cy="1726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连线"/>
            <p:cNvCxnSpPr/>
            <p:nvPr/>
          </p:nvCxnSpPr>
          <p:spPr>
            <a:xfrm flipH="1">
              <a:off x="3419423" y="3290670"/>
              <a:ext cx="210035" cy="30928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连线"/>
            <p:cNvCxnSpPr/>
            <p:nvPr/>
          </p:nvCxnSpPr>
          <p:spPr>
            <a:xfrm>
              <a:off x="3629458" y="3290670"/>
              <a:ext cx="553006" cy="32989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节点"/>
            <p:cNvSpPr/>
            <p:nvPr/>
          </p:nvSpPr>
          <p:spPr>
            <a:xfrm>
              <a:off x="3607582" y="326879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53" name="连线"/>
            <p:cNvCxnSpPr/>
            <p:nvPr/>
          </p:nvCxnSpPr>
          <p:spPr>
            <a:xfrm flipV="1">
              <a:off x="4146695" y="3298057"/>
              <a:ext cx="592810" cy="98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连线"/>
            <p:cNvCxnSpPr/>
            <p:nvPr/>
          </p:nvCxnSpPr>
          <p:spPr>
            <a:xfrm>
              <a:off x="4146695" y="3307936"/>
              <a:ext cx="35769" cy="31262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连线"/>
            <p:cNvCxnSpPr/>
            <p:nvPr/>
          </p:nvCxnSpPr>
          <p:spPr>
            <a:xfrm>
              <a:off x="4146695" y="3307936"/>
              <a:ext cx="519278" cy="3074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6" name="节点"/>
            <p:cNvSpPr/>
            <p:nvPr/>
          </p:nvSpPr>
          <p:spPr>
            <a:xfrm>
              <a:off x="4124819" y="328606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57" name="连线"/>
            <p:cNvCxnSpPr/>
            <p:nvPr/>
          </p:nvCxnSpPr>
          <p:spPr>
            <a:xfrm>
              <a:off x="4739505" y="3298057"/>
              <a:ext cx="669672" cy="9750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连线"/>
            <p:cNvCxnSpPr/>
            <p:nvPr/>
          </p:nvCxnSpPr>
          <p:spPr>
            <a:xfrm flipH="1">
              <a:off x="4665973" y="3298057"/>
              <a:ext cx="73532" cy="31734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连线"/>
            <p:cNvCxnSpPr/>
            <p:nvPr/>
          </p:nvCxnSpPr>
          <p:spPr>
            <a:xfrm>
              <a:off x="4739505" y="3298057"/>
              <a:ext cx="699421" cy="33873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节点"/>
            <p:cNvSpPr/>
            <p:nvPr/>
          </p:nvSpPr>
          <p:spPr>
            <a:xfrm>
              <a:off x="4717629" y="327618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61" name="连线"/>
            <p:cNvCxnSpPr/>
            <p:nvPr/>
          </p:nvCxnSpPr>
          <p:spPr>
            <a:xfrm flipV="1">
              <a:off x="5409177" y="3229190"/>
              <a:ext cx="787729" cy="1663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连线"/>
            <p:cNvCxnSpPr/>
            <p:nvPr/>
          </p:nvCxnSpPr>
          <p:spPr>
            <a:xfrm>
              <a:off x="5409177" y="3395557"/>
              <a:ext cx="29749" cy="24123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连线"/>
            <p:cNvCxnSpPr/>
            <p:nvPr/>
          </p:nvCxnSpPr>
          <p:spPr>
            <a:xfrm>
              <a:off x="5409177" y="3395557"/>
              <a:ext cx="607727" cy="28398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4" name="节点"/>
            <p:cNvSpPr/>
            <p:nvPr/>
          </p:nvSpPr>
          <p:spPr>
            <a:xfrm>
              <a:off x="5387301" y="337368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65" name="连线"/>
            <p:cNvCxnSpPr/>
            <p:nvPr/>
          </p:nvCxnSpPr>
          <p:spPr>
            <a:xfrm>
              <a:off x="6196906" y="3229190"/>
              <a:ext cx="545938" cy="9546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连线"/>
            <p:cNvCxnSpPr/>
            <p:nvPr/>
          </p:nvCxnSpPr>
          <p:spPr>
            <a:xfrm flipH="1">
              <a:off x="6016904" y="3229190"/>
              <a:ext cx="180002" cy="45034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连线"/>
            <p:cNvCxnSpPr/>
            <p:nvPr/>
          </p:nvCxnSpPr>
          <p:spPr>
            <a:xfrm>
              <a:off x="6196906" y="3229190"/>
              <a:ext cx="548603" cy="33527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8" name="节点"/>
            <p:cNvSpPr/>
            <p:nvPr/>
          </p:nvSpPr>
          <p:spPr>
            <a:xfrm>
              <a:off x="6181593" y="3213877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69" name="连线"/>
            <p:cNvCxnSpPr/>
            <p:nvPr/>
          </p:nvCxnSpPr>
          <p:spPr>
            <a:xfrm flipV="1">
              <a:off x="6742844" y="3220490"/>
              <a:ext cx="560152" cy="10416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连线"/>
            <p:cNvCxnSpPr/>
            <p:nvPr/>
          </p:nvCxnSpPr>
          <p:spPr>
            <a:xfrm>
              <a:off x="6742844" y="3324653"/>
              <a:ext cx="2665" cy="23981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连线"/>
            <p:cNvCxnSpPr/>
            <p:nvPr/>
          </p:nvCxnSpPr>
          <p:spPr>
            <a:xfrm>
              <a:off x="6742844" y="3324653"/>
              <a:ext cx="540686" cy="38818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节点"/>
            <p:cNvSpPr/>
            <p:nvPr/>
          </p:nvSpPr>
          <p:spPr>
            <a:xfrm>
              <a:off x="6720968" y="3302778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73" name="连线"/>
            <p:cNvCxnSpPr/>
            <p:nvPr/>
          </p:nvCxnSpPr>
          <p:spPr>
            <a:xfrm>
              <a:off x="7302996" y="3220490"/>
              <a:ext cx="619424" cy="6581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连线"/>
            <p:cNvCxnSpPr/>
            <p:nvPr/>
          </p:nvCxnSpPr>
          <p:spPr>
            <a:xfrm flipH="1">
              <a:off x="7283530" y="3220490"/>
              <a:ext cx="19466" cy="49234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连线"/>
            <p:cNvCxnSpPr/>
            <p:nvPr/>
          </p:nvCxnSpPr>
          <p:spPr>
            <a:xfrm>
              <a:off x="7302996" y="3220490"/>
              <a:ext cx="578356" cy="39288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节点"/>
            <p:cNvSpPr/>
            <p:nvPr/>
          </p:nvSpPr>
          <p:spPr>
            <a:xfrm>
              <a:off x="7287683" y="3205177"/>
              <a:ext cx="30625" cy="30625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77" name="连线"/>
            <p:cNvCxnSpPr/>
            <p:nvPr/>
          </p:nvCxnSpPr>
          <p:spPr>
            <a:xfrm>
              <a:off x="7922420" y="3286309"/>
              <a:ext cx="635919" cy="6874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连线"/>
            <p:cNvCxnSpPr/>
            <p:nvPr/>
          </p:nvCxnSpPr>
          <p:spPr>
            <a:xfrm flipH="1">
              <a:off x="7881352" y="3286309"/>
              <a:ext cx="41068" cy="3270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连线"/>
            <p:cNvCxnSpPr/>
            <p:nvPr/>
          </p:nvCxnSpPr>
          <p:spPr>
            <a:xfrm>
              <a:off x="7922420" y="3286309"/>
              <a:ext cx="617531" cy="36520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0" name="节点"/>
            <p:cNvSpPr/>
            <p:nvPr/>
          </p:nvSpPr>
          <p:spPr>
            <a:xfrm>
              <a:off x="7900544" y="326443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81" name="连线"/>
            <p:cNvCxnSpPr/>
            <p:nvPr/>
          </p:nvCxnSpPr>
          <p:spPr>
            <a:xfrm flipV="1">
              <a:off x="8558339" y="3300947"/>
              <a:ext cx="634400" cy="5411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连线"/>
            <p:cNvCxnSpPr/>
            <p:nvPr/>
          </p:nvCxnSpPr>
          <p:spPr>
            <a:xfrm flipH="1">
              <a:off x="8539951" y="3355058"/>
              <a:ext cx="18388" cy="29645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连线"/>
            <p:cNvCxnSpPr/>
            <p:nvPr/>
          </p:nvCxnSpPr>
          <p:spPr>
            <a:xfrm>
              <a:off x="8558339" y="3355058"/>
              <a:ext cx="759250" cy="20965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4" name="节点"/>
            <p:cNvSpPr/>
            <p:nvPr/>
          </p:nvSpPr>
          <p:spPr>
            <a:xfrm>
              <a:off x="8536464" y="333318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85" name="连线"/>
            <p:cNvCxnSpPr/>
            <p:nvPr/>
          </p:nvCxnSpPr>
          <p:spPr>
            <a:xfrm>
              <a:off x="9192739" y="3300947"/>
              <a:ext cx="607315" cy="16221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连线"/>
            <p:cNvCxnSpPr/>
            <p:nvPr/>
          </p:nvCxnSpPr>
          <p:spPr>
            <a:xfrm>
              <a:off x="9192739" y="3300947"/>
              <a:ext cx="124850" cy="2637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连线"/>
            <p:cNvCxnSpPr/>
            <p:nvPr/>
          </p:nvCxnSpPr>
          <p:spPr>
            <a:xfrm>
              <a:off x="9192739" y="3300947"/>
              <a:ext cx="582832" cy="2607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8" name="节点"/>
            <p:cNvSpPr/>
            <p:nvPr/>
          </p:nvSpPr>
          <p:spPr>
            <a:xfrm>
              <a:off x="9170863" y="327907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89" name="连线"/>
            <p:cNvCxnSpPr/>
            <p:nvPr/>
          </p:nvCxnSpPr>
          <p:spPr>
            <a:xfrm>
              <a:off x="9800054" y="3463158"/>
              <a:ext cx="668689" cy="1641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连线"/>
            <p:cNvCxnSpPr/>
            <p:nvPr/>
          </p:nvCxnSpPr>
          <p:spPr>
            <a:xfrm flipH="1">
              <a:off x="9775571" y="3463158"/>
              <a:ext cx="24483" cy="9855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连线"/>
            <p:cNvCxnSpPr/>
            <p:nvPr/>
          </p:nvCxnSpPr>
          <p:spPr>
            <a:xfrm>
              <a:off x="9800054" y="3463158"/>
              <a:ext cx="591130" cy="21429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2" name="节点"/>
            <p:cNvSpPr/>
            <p:nvPr/>
          </p:nvSpPr>
          <p:spPr>
            <a:xfrm>
              <a:off x="9778179" y="344128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93" name="连线"/>
            <p:cNvCxnSpPr/>
            <p:nvPr/>
          </p:nvCxnSpPr>
          <p:spPr>
            <a:xfrm flipV="1">
              <a:off x="10468743" y="3429171"/>
              <a:ext cx="568405" cy="5040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连线"/>
            <p:cNvCxnSpPr/>
            <p:nvPr/>
          </p:nvCxnSpPr>
          <p:spPr>
            <a:xfrm flipH="1">
              <a:off x="10391184" y="3479575"/>
              <a:ext cx="77559" cy="19787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连线"/>
            <p:cNvCxnSpPr/>
            <p:nvPr/>
          </p:nvCxnSpPr>
          <p:spPr>
            <a:xfrm>
              <a:off x="10468743" y="3479575"/>
              <a:ext cx="662694" cy="31322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6" name="节点"/>
            <p:cNvSpPr/>
            <p:nvPr/>
          </p:nvSpPr>
          <p:spPr>
            <a:xfrm>
              <a:off x="10446867" y="345770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297" name="连线"/>
            <p:cNvCxnSpPr/>
            <p:nvPr/>
          </p:nvCxnSpPr>
          <p:spPr>
            <a:xfrm>
              <a:off x="11037148" y="3429171"/>
              <a:ext cx="747811" cy="3604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连线"/>
            <p:cNvCxnSpPr/>
            <p:nvPr/>
          </p:nvCxnSpPr>
          <p:spPr>
            <a:xfrm>
              <a:off x="11037148" y="3429171"/>
              <a:ext cx="94289" cy="36363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连线"/>
            <p:cNvCxnSpPr/>
            <p:nvPr/>
          </p:nvCxnSpPr>
          <p:spPr>
            <a:xfrm>
              <a:off x="11037148" y="3429171"/>
              <a:ext cx="718235" cy="29355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0" name="节点"/>
            <p:cNvSpPr/>
            <p:nvPr/>
          </p:nvSpPr>
          <p:spPr>
            <a:xfrm>
              <a:off x="11015272" y="340729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01" name="连线"/>
            <p:cNvCxnSpPr/>
            <p:nvPr/>
          </p:nvCxnSpPr>
          <p:spPr>
            <a:xfrm flipH="1">
              <a:off x="11755383" y="3465213"/>
              <a:ext cx="29576" cy="25751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2" name="节点"/>
            <p:cNvSpPr/>
            <p:nvPr/>
          </p:nvSpPr>
          <p:spPr>
            <a:xfrm>
              <a:off x="11763083" y="344333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03" name="连线"/>
            <p:cNvCxnSpPr/>
            <p:nvPr/>
          </p:nvCxnSpPr>
          <p:spPr>
            <a:xfrm flipV="1">
              <a:off x="354214" y="3615136"/>
              <a:ext cx="655726" cy="20641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4" name="连线"/>
            <p:cNvCxnSpPr/>
            <p:nvPr/>
          </p:nvCxnSpPr>
          <p:spPr>
            <a:xfrm flipH="1">
              <a:off x="211888" y="3821553"/>
              <a:ext cx="142326" cy="16302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连线"/>
            <p:cNvCxnSpPr/>
            <p:nvPr/>
          </p:nvCxnSpPr>
          <p:spPr>
            <a:xfrm>
              <a:off x="354214" y="3821553"/>
              <a:ext cx="574592" cy="13865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6" name="节点"/>
            <p:cNvSpPr/>
            <p:nvPr/>
          </p:nvSpPr>
          <p:spPr>
            <a:xfrm>
              <a:off x="332339" y="379967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07" name="连线"/>
            <p:cNvCxnSpPr/>
            <p:nvPr/>
          </p:nvCxnSpPr>
          <p:spPr>
            <a:xfrm>
              <a:off x="1009940" y="3615136"/>
              <a:ext cx="662117" cy="10121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连线"/>
            <p:cNvCxnSpPr/>
            <p:nvPr/>
          </p:nvCxnSpPr>
          <p:spPr>
            <a:xfrm flipH="1">
              <a:off x="928806" y="3615136"/>
              <a:ext cx="81134" cy="34507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连线"/>
            <p:cNvCxnSpPr/>
            <p:nvPr/>
          </p:nvCxnSpPr>
          <p:spPr>
            <a:xfrm>
              <a:off x="1009940" y="3615136"/>
              <a:ext cx="692873" cy="3562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0" name="节点"/>
            <p:cNvSpPr/>
            <p:nvPr/>
          </p:nvSpPr>
          <p:spPr>
            <a:xfrm>
              <a:off x="988065" y="359326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1" name="连线"/>
            <p:cNvCxnSpPr/>
            <p:nvPr/>
          </p:nvCxnSpPr>
          <p:spPr>
            <a:xfrm>
              <a:off x="1672057" y="3716351"/>
              <a:ext cx="506841" cy="1034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连线"/>
            <p:cNvCxnSpPr/>
            <p:nvPr/>
          </p:nvCxnSpPr>
          <p:spPr>
            <a:xfrm>
              <a:off x="1672057" y="3716351"/>
              <a:ext cx="30756" cy="25507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连线"/>
            <p:cNvCxnSpPr/>
            <p:nvPr/>
          </p:nvCxnSpPr>
          <p:spPr>
            <a:xfrm>
              <a:off x="1672057" y="3716351"/>
              <a:ext cx="475048" cy="2672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4" name="节点"/>
            <p:cNvSpPr/>
            <p:nvPr/>
          </p:nvSpPr>
          <p:spPr>
            <a:xfrm>
              <a:off x="1650182" y="369447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5" name="连线"/>
            <p:cNvCxnSpPr/>
            <p:nvPr/>
          </p:nvCxnSpPr>
          <p:spPr>
            <a:xfrm flipV="1">
              <a:off x="2178898" y="3606685"/>
              <a:ext cx="806604" cy="12001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6" name="连线"/>
            <p:cNvCxnSpPr/>
            <p:nvPr/>
          </p:nvCxnSpPr>
          <p:spPr>
            <a:xfrm flipH="1">
              <a:off x="2147105" y="3726697"/>
              <a:ext cx="31793" cy="25688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7" name="连线"/>
            <p:cNvCxnSpPr/>
            <p:nvPr/>
          </p:nvCxnSpPr>
          <p:spPr>
            <a:xfrm>
              <a:off x="2178898" y="3726697"/>
              <a:ext cx="608395" cy="16373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8" name="节点"/>
            <p:cNvSpPr/>
            <p:nvPr/>
          </p:nvSpPr>
          <p:spPr>
            <a:xfrm>
              <a:off x="2157022" y="370482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19" name="连线"/>
            <p:cNvCxnSpPr/>
            <p:nvPr/>
          </p:nvCxnSpPr>
          <p:spPr>
            <a:xfrm flipV="1">
              <a:off x="2985502" y="3599959"/>
              <a:ext cx="433921" cy="672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0" name="连线"/>
            <p:cNvCxnSpPr/>
            <p:nvPr/>
          </p:nvCxnSpPr>
          <p:spPr>
            <a:xfrm flipH="1">
              <a:off x="2787293" y="3606685"/>
              <a:ext cx="198209" cy="28374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1" name="连线"/>
            <p:cNvCxnSpPr/>
            <p:nvPr/>
          </p:nvCxnSpPr>
          <p:spPr>
            <a:xfrm>
              <a:off x="2985502" y="3606685"/>
              <a:ext cx="567985" cy="24517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2" name="节点"/>
            <p:cNvSpPr/>
            <p:nvPr/>
          </p:nvSpPr>
          <p:spPr>
            <a:xfrm>
              <a:off x="2963626" y="358480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23" name="连线"/>
            <p:cNvCxnSpPr/>
            <p:nvPr/>
          </p:nvCxnSpPr>
          <p:spPr>
            <a:xfrm>
              <a:off x="3419423" y="3599959"/>
              <a:ext cx="763041" cy="206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连线"/>
            <p:cNvCxnSpPr/>
            <p:nvPr/>
          </p:nvCxnSpPr>
          <p:spPr>
            <a:xfrm>
              <a:off x="3419423" y="3599959"/>
              <a:ext cx="134064" cy="2519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5" name="连线"/>
            <p:cNvCxnSpPr/>
            <p:nvPr/>
          </p:nvCxnSpPr>
          <p:spPr>
            <a:xfrm>
              <a:off x="3419423" y="3599959"/>
              <a:ext cx="811800" cy="31768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6" name="节点"/>
            <p:cNvSpPr/>
            <p:nvPr/>
          </p:nvSpPr>
          <p:spPr>
            <a:xfrm>
              <a:off x="3397548" y="357808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27" name="连线"/>
            <p:cNvCxnSpPr/>
            <p:nvPr/>
          </p:nvCxnSpPr>
          <p:spPr>
            <a:xfrm flipV="1">
              <a:off x="4182464" y="3615405"/>
              <a:ext cx="483509" cy="515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8" name="连线"/>
            <p:cNvCxnSpPr/>
            <p:nvPr/>
          </p:nvCxnSpPr>
          <p:spPr>
            <a:xfrm>
              <a:off x="4182464" y="3620561"/>
              <a:ext cx="48759" cy="2970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9" name="连线"/>
            <p:cNvCxnSpPr/>
            <p:nvPr/>
          </p:nvCxnSpPr>
          <p:spPr>
            <a:xfrm>
              <a:off x="4182464" y="3620561"/>
              <a:ext cx="481231" cy="34292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0" name="节点"/>
            <p:cNvSpPr/>
            <p:nvPr/>
          </p:nvSpPr>
          <p:spPr>
            <a:xfrm>
              <a:off x="4160589" y="359868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31" name="连线"/>
            <p:cNvCxnSpPr/>
            <p:nvPr/>
          </p:nvCxnSpPr>
          <p:spPr>
            <a:xfrm>
              <a:off x="4665973" y="3615405"/>
              <a:ext cx="772953" cy="2139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2" name="连线"/>
            <p:cNvCxnSpPr/>
            <p:nvPr/>
          </p:nvCxnSpPr>
          <p:spPr>
            <a:xfrm flipH="1">
              <a:off x="4663695" y="3615405"/>
              <a:ext cx="2278" cy="3480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3" name="连线"/>
            <p:cNvCxnSpPr/>
            <p:nvPr/>
          </p:nvCxnSpPr>
          <p:spPr>
            <a:xfrm>
              <a:off x="4665973" y="3615405"/>
              <a:ext cx="893772" cy="35461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4" name="节点"/>
            <p:cNvSpPr/>
            <p:nvPr/>
          </p:nvSpPr>
          <p:spPr>
            <a:xfrm>
              <a:off x="4644098" y="359352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35" name="连线"/>
            <p:cNvCxnSpPr/>
            <p:nvPr/>
          </p:nvCxnSpPr>
          <p:spPr>
            <a:xfrm>
              <a:off x="5438926" y="3636795"/>
              <a:ext cx="577978" cy="4274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6" name="连线"/>
            <p:cNvCxnSpPr/>
            <p:nvPr/>
          </p:nvCxnSpPr>
          <p:spPr>
            <a:xfrm>
              <a:off x="5438926" y="3636795"/>
              <a:ext cx="120819" cy="33322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连线"/>
            <p:cNvCxnSpPr/>
            <p:nvPr/>
          </p:nvCxnSpPr>
          <p:spPr>
            <a:xfrm>
              <a:off x="5438926" y="3636795"/>
              <a:ext cx="720189" cy="3751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8" name="节点"/>
            <p:cNvSpPr/>
            <p:nvPr/>
          </p:nvSpPr>
          <p:spPr>
            <a:xfrm>
              <a:off x="5417051" y="361491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39" name="连线"/>
            <p:cNvCxnSpPr/>
            <p:nvPr/>
          </p:nvCxnSpPr>
          <p:spPr>
            <a:xfrm flipV="1">
              <a:off x="6016904" y="3564466"/>
              <a:ext cx="728605" cy="1150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0" name="连线"/>
            <p:cNvCxnSpPr/>
            <p:nvPr/>
          </p:nvCxnSpPr>
          <p:spPr>
            <a:xfrm>
              <a:off x="6016904" y="3679539"/>
              <a:ext cx="142211" cy="33238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1" name="连线"/>
            <p:cNvCxnSpPr/>
            <p:nvPr/>
          </p:nvCxnSpPr>
          <p:spPr>
            <a:xfrm>
              <a:off x="6016904" y="3679539"/>
              <a:ext cx="610372" cy="2334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2" name="节点"/>
            <p:cNvSpPr/>
            <p:nvPr/>
          </p:nvSpPr>
          <p:spPr>
            <a:xfrm>
              <a:off x="5995029" y="365766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43" name="连线"/>
            <p:cNvCxnSpPr/>
            <p:nvPr/>
          </p:nvCxnSpPr>
          <p:spPr>
            <a:xfrm>
              <a:off x="6745509" y="3564466"/>
              <a:ext cx="538021" cy="14836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连线"/>
            <p:cNvCxnSpPr/>
            <p:nvPr/>
          </p:nvCxnSpPr>
          <p:spPr>
            <a:xfrm flipH="1">
              <a:off x="6627276" y="3564466"/>
              <a:ext cx="118233" cy="34854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连线"/>
            <p:cNvCxnSpPr/>
            <p:nvPr/>
          </p:nvCxnSpPr>
          <p:spPr>
            <a:xfrm>
              <a:off x="6745509" y="3564466"/>
              <a:ext cx="653177" cy="33252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6" name="节点"/>
            <p:cNvSpPr/>
            <p:nvPr/>
          </p:nvSpPr>
          <p:spPr>
            <a:xfrm>
              <a:off x="6723634" y="354259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47" name="连线"/>
            <p:cNvCxnSpPr/>
            <p:nvPr/>
          </p:nvCxnSpPr>
          <p:spPr>
            <a:xfrm flipV="1">
              <a:off x="7283530" y="3613376"/>
              <a:ext cx="597822" cy="9945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连线"/>
            <p:cNvCxnSpPr/>
            <p:nvPr/>
          </p:nvCxnSpPr>
          <p:spPr>
            <a:xfrm>
              <a:off x="7283530" y="3712834"/>
              <a:ext cx="115156" cy="18415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连线"/>
            <p:cNvCxnSpPr/>
            <p:nvPr/>
          </p:nvCxnSpPr>
          <p:spPr>
            <a:xfrm>
              <a:off x="7283530" y="3712834"/>
              <a:ext cx="815343" cy="19667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0" name="节点"/>
            <p:cNvSpPr/>
            <p:nvPr/>
          </p:nvSpPr>
          <p:spPr>
            <a:xfrm>
              <a:off x="7261655" y="369095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1" name="连线"/>
            <p:cNvCxnSpPr/>
            <p:nvPr/>
          </p:nvCxnSpPr>
          <p:spPr>
            <a:xfrm>
              <a:off x="7881352" y="3613376"/>
              <a:ext cx="658599" cy="3813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连线"/>
            <p:cNvCxnSpPr/>
            <p:nvPr/>
          </p:nvCxnSpPr>
          <p:spPr>
            <a:xfrm>
              <a:off x="7881352" y="3613376"/>
              <a:ext cx="217521" cy="2961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连线"/>
            <p:cNvCxnSpPr/>
            <p:nvPr/>
          </p:nvCxnSpPr>
          <p:spPr>
            <a:xfrm>
              <a:off x="7881352" y="3613376"/>
              <a:ext cx="576262" cy="22909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4" name="节点"/>
            <p:cNvSpPr/>
            <p:nvPr/>
          </p:nvSpPr>
          <p:spPr>
            <a:xfrm>
              <a:off x="7859476" y="359150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5" name="连线"/>
            <p:cNvCxnSpPr/>
            <p:nvPr/>
          </p:nvCxnSpPr>
          <p:spPr>
            <a:xfrm flipV="1">
              <a:off x="8539951" y="3564714"/>
              <a:ext cx="777638" cy="8679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连线"/>
            <p:cNvCxnSpPr/>
            <p:nvPr/>
          </p:nvCxnSpPr>
          <p:spPr>
            <a:xfrm flipH="1">
              <a:off x="8457614" y="3651512"/>
              <a:ext cx="82337" cy="19096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连线"/>
            <p:cNvCxnSpPr/>
            <p:nvPr/>
          </p:nvCxnSpPr>
          <p:spPr>
            <a:xfrm>
              <a:off x="8539951" y="3651512"/>
              <a:ext cx="670268" cy="18714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58" name="节点"/>
            <p:cNvSpPr/>
            <p:nvPr/>
          </p:nvSpPr>
          <p:spPr>
            <a:xfrm>
              <a:off x="8518076" y="362963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59" name="连线"/>
            <p:cNvCxnSpPr/>
            <p:nvPr/>
          </p:nvCxnSpPr>
          <p:spPr>
            <a:xfrm flipV="1">
              <a:off x="9317589" y="3561712"/>
              <a:ext cx="457982" cy="30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连线"/>
            <p:cNvCxnSpPr/>
            <p:nvPr/>
          </p:nvCxnSpPr>
          <p:spPr>
            <a:xfrm flipH="1">
              <a:off x="9210219" y="3564714"/>
              <a:ext cx="107370" cy="27394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连线"/>
            <p:cNvCxnSpPr/>
            <p:nvPr/>
          </p:nvCxnSpPr>
          <p:spPr>
            <a:xfrm>
              <a:off x="9317589" y="3564714"/>
              <a:ext cx="580349" cy="50249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2" name="节点"/>
            <p:cNvSpPr/>
            <p:nvPr/>
          </p:nvSpPr>
          <p:spPr>
            <a:xfrm>
              <a:off x="9295714" y="354283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63" name="连线"/>
            <p:cNvCxnSpPr/>
            <p:nvPr/>
          </p:nvCxnSpPr>
          <p:spPr>
            <a:xfrm>
              <a:off x="9775571" y="3561712"/>
              <a:ext cx="615613" cy="11573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连线"/>
            <p:cNvCxnSpPr/>
            <p:nvPr/>
          </p:nvCxnSpPr>
          <p:spPr>
            <a:xfrm>
              <a:off x="9775571" y="3561712"/>
              <a:ext cx="122367" cy="50550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连线"/>
            <p:cNvCxnSpPr/>
            <p:nvPr/>
          </p:nvCxnSpPr>
          <p:spPr>
            <a:xfrm>
              <a:off x="9775571" y="3561712"/>
              <a:ext cx="851006" cy="52337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节点"/>
            <p:cNvSpPr/>
            <p:nvPr/>
          </p:nvSpPr>
          <p:spPr>
            <a:xfrm>
              <a:off x="9753696" y="353983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67" name="连线"/>
            <p:cNvCxnSpPr/>
            <p:nvPr/>
          </p:nvCxnSpPr>
          <p:spPr>
            <a:xfrm>
              <a:off x="10391184" y="3677451"/>
              <a:ext cx="740253" cy="1153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连线"/>
            <p:cNvCxnSpPr/>
            <p:nvPr/>
          </p:nvCxnSpPr>
          <p:spPr>
            <a:xfrm>
              <a:off x="10391184" y="3677451"/>
              <a:ext cx="235393" cy="40763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连线"/>
            <p:cNvCxnSpPr/>
            <p:nvPr/>
          </p:nvCxnSpPr>
          <p:spPr>
            <a:xfrm>
              <a:off x="10391184" y="3677451"/>
              <a:ext cx="670292" cy="24464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0" name="节点"/>
            <p:cNvSpPr/>
            <p:nvPr/>
          </p:nvSpPr>
          <p:spPr>
            <a:xfrm>
              <a:off x="10369308" y="365557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71" name="连线"/>
            <p:cNvCxnSpPr/>
            <p:nvPr/>
          </p:nvCxnSpPr>
          <p:spPr>
            <a:xfrm flipV="1">
              <a:off x="11131437" y="3722729"/>
              <a:ext cx="623946" cy="7007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2" name="连线"/>
            <p:cNvCxnSpPr/>
            <p:nvPr/>
          </p:nvCxnSpPr>
          <p:spPr>
            <a:xfrm flipH="1">
              <a:off x="11061476" y="3792803"/>
              <a:ext cx="69961" cy="12929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连线"/>
            <p:cNvCxnSpPr/>
            <p:nvPr/>
          </p:nvCxnSpPr>
          <p:spPr>
            <a:xfrm>
              <a:off x="11131437" y="3792803"/>
              <a:ext cx="512382" cy="31347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节点"/>
            <p:cNvSpPr/>
            <p:nvPr/>
          </p:nvSpPr>
          <p:spPr>
            <a:xfrm>
              <a:off x="11109561" y="377092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75" name="连线"/>
            <p:cNvCxnSpPr/>
            <p:nvPr/>
          </p:nvCxnSpPr>
          <p:spPr>
            <a:xfrm flipH="1">
              <a:off x="11643819" y="3722729"/>
              <a:ext cx="111564" cy="38354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6" name="节点"/>
            <p:cNvSpPr/>
            <p:nvPr/>
          </p:nvSpPr>
          <p:spPr>
            <a:xfrm>
              <a:off x="11733507" y="370085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77" name="连线"/>
            <p:cNvCxnSpPr/>
            <p:nvPr/>
          </p:nvCxnSpPr>
          <p:spPr>
            <a:xfrm flipV="1">
              <a:off x="211888" y="3960208"/>
              <a:ext cx="716918" cy="2437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8" name="连线"/>
            <p:cNvCxnSpPr/>
            <p:nvPr/>
          </p:nvCxnSpPr>
          <p:spPr>
            <a:xfrm flipH="1">
              <a:off x="211756" y="3984579"/>
              <a:ext cx="132" cy="26551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9" name="连线"/>
            <p:cNvCxnSpPr/>
            <p:nvPr/>
          </p:nvCxnSpPr>
          <p:spPr>
            <a:xfrm>
              <a:off x="211888" y="3984579"/>
              <a:ext cx="821295" cy="42476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0" name="节点"/>
            <p:cNvSpPr/>
            <p:nvPr/>
          </p:nvSpPr>
          <p:spPr>
            <a:xfrm>
              <a:off x="190012" y="396270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81" name="连线"/>
            <p:cNvCxnSpPr/>
            <p:nvPr/>
          </p:nvCxnSpPr>
          <p:spPr>
            <a:xfrm>
              <a:off x="928806" y="3960208"/>
              <a:ext cx="774007" cy="1121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2" name="连线"/>
            <p:cNvCxnSpPr/>
            <p:nvPr/>
          </p:nvCxnSpPr>
          <p:spPr>
            <a:xfrm>
              <a:off x="928806" y="3960208"/>
              <a:ext cx="104377" cy="44913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3" name="连线"/>
            <p:cNvCxnSpPr/>
            <p:nvPr/>
          </p:nvCxnSpPr>
          <p:spPr>
            <a:xfrm>
              <a:off x="928806" y="3960208"/>
              <a:ext cx="699946" cy="2351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4" name="节点"/>
            <p:cNvSpPr/>
            <p:nvPr/>
          </p:nvSpPr>
          <p:spPr>
            <a:xfrm>
              <a:off x="906930" y="393833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85" name="连线"/>
            <p:cNvCxnSpPr/>
            <p:nvPr/>
          </p:nvCxnSpPr>
          <p:spPr>
            <a:xfrm>
              <a:off x="1702813" y="3971423"/>
              <a:ext cx="444292" cy="1216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6" name="连线"/>
            <p:cNvCxnSpPr/>
            <p:nvPr/>
          </p:nvCxnSpPr>
          <p:spPr>
            <a:xfrm flipH="1">
              <a:off x="1628752" y="3971423"/>
              <a:ext cx="74061" cy="22391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连线"/>
            <p:cNvCxnSpPr/>
            <p:nvPr/>
          </p:nvCxnSpPr>
          <p:spPr>
            <a:xfrm>
              <a:off x="1702813" y="3971423"/>
              <a:ext cx="414809" cy="37440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8" name="节点"/>
            <p:cNvSpPr/>
            <p:nvPr/>
          </p:nvSpPr>
          <p:spPr>
            <a:xfrm>
              <a:off x="1680937" y="394954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89" name="连线"/>
            <p:cNvCxnSpPr/>
            <p:nvPr/>
          </p:nvCxnSpPr>
          <p:spPr>
            <a:xfrm flipV="1">
              <a:off x="2147105" y="3890431"/>
              <a:ext cx="640188" cy="9315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0" name="连线"/>
            <p:cNvCxnSpPr/>
            <p:nvPr/>
          </p:nvCxnSpPr>
          <p:spPr>
            <a:xfrm flipH="1">
              <a:off x="2117622" y="3983586"/>
              <a:ext cx="29483" cy="36224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1" name="连线"/>
            <p:cNvCxnSpPr/>
            <p:nvPr/>
          </p:nvCxnSpPr>
          <p:spPr>
            <a:xfrm>
              <a:off x="2147105" y="3983586"/>
              <a:ext cx="795418" cy="22929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2" name="节点"/>
            <p:cNvSpPr/>
            <p:nvPr/>
          </p:nvSpPr>
          <p:spPr>
            <a:xfrm>
              <a:off x="2125229" y="396171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93" name="连线"/>
            <p:cNvCxnSpPr/>
            <p:nvPr/>
          </p:nvCxnSpPr>
          <p:spPr>
            <a:xfrm flipV="1">
              <a:off x="2787293" y="3851861"/>
              <a:ext cx="766194" cy="3857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4" name="连线"/>
            <p:cNvCxnSpPr/>
            <p:nvPr/>
          </p:nvCxnSpPr>
          <p:spPr>
            <a:xfrm>
              <a:off x="2787293" y="3890431"/>
              <a:ext cx="155230" cy="32245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5" name="连线"/>
            <p:cNvCxnSpPr/>
            <p:nvPr/>
          </p:nvCxnSpPr>
          <p:spPr>
            <a:xfrm>
              <a:off x="2787293" y="3890431"/>
              <a:ext cx="875876" cy="30104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6" name="节点"/>
            <p:cNvSpPr/>
            <p:nvPr/>
          </p:nvSpPr>
          <p:spPr>
            <a:xfrm>
              <a:off x="2765417" y="386855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397" name="连线"/>
            <p:cNvCxnSpPr/>
            <p:nvPr/>
          </p:nvCxnSpPr>
          <p:spPr>
            <a:xfrm>
              <a:off x="3553487" y="3851861"/>
              <a:ext cx="677736" cy="657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8" name="连线"/>
            <p:cNvCxnSpPr/>
            <p:nvPr/>
          </p:nvCxnSpPr>
          <p:spPr>
            <a:xfrm>
              <a:off x="3553487" y="3851861"/>
              <a:ext cx="109682" cy="33961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连线"/>
            <p:cNvCxnSpPr/>
            <p:nvPr/>
          </p:nvCxnSpPr>
          <p:spPr>
            <a:xfrm>
              <a:off x="3553487" y="3851861"/>
              <a:ext cx="500343" cy="48281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0" name="节点"/>
            <p:cNvSpPr/>
            <p:nvPr/>
          </p:nvSpPr>
          <p:spPr>
            <a:xfrm>
              <a:off x="3531611" y="382998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01" name="连线"/>
            <p:cNvCxnSpPr/>
            <p:nvPr/>
          </p:nvCxnSpPr>
          <p:spPr>
            <a:xfrm>
              <a:off x="4231223" y="3917648"/>
              <a:ext cx="432472" cy="4584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2" name="连线"/>
            <p:cNvCxnSpPr/>
            <p:nvPr/>
          </p:nvCxnSpPr>
          <p:spPr>
            <a:xfrm flipH="1">
              <a:off x="4053830" y="3917648"/>
              <a:ext cx="177393" cy="4170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3" name="连线"/>
            <p:cNvCxnSpPr/>
            <p:nvPr/>
          </p:nvCxnSpPr>
          <p:spPr>
            <a:xfrm>
              <a:off x="4231223" y="3917648"/>
              <a:ext cx="429930" cy="2767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4" name="节点"/>
            <p:cNvSpPr/>
            <p:nvPr/>
          </p:nvSpPr>
          <p:spPr>
            <a:xfrm>
              <a:off x="4209347" y="389577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05" name="连线"/>
            <p:cNvCxnSpPr/>
            <p:nvPr/>
          </p:nvCxnSpPr>
          <p:spPr>
            <a:xfrm>
              <a:off x="4663695" y="3963488"/>
              <a:ext cx="896050" cy="65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6" name="连线"/>
            <p:cNvCxnSpPr/>
            <p:nvPr/>
          </p:nvCxnSpPr>
          <p:spPr>
            <a:xfrm flipH="1">
              <a:off x="4661153" y="3963488"/>
              <a:ext cx="2542" cy="23091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7" name="连线"/>
            <p:cNvCxnSpPr/>
            <p:nvPr/>
          </p:nvCxnSpPr>
          <p:spPr>
            <a:xfrm>
              <a:off x="4663695" y="3963488"/>
              <a:ext cx="668084" cy="28530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8" name="节点"/>
            <p:cNvSpPr/>
            <p:nvPr/>
          </p:nvSpPr>
          <p:spPr>
            <a:xfrm>
              <a:off x="4641819" y="394161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09" name="连线"/>
            <p:cNvCxnSpPr/>
            <p:nvPr/>
          </p:nvCxnSpPr>
          <p:spPr>
            <a:xfrm>
              <a:off x="5559745" y="3970017"/>
              <a:ext cx="599370" cy="4190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0" name="连线"/>
            <p:cNvCxnSpPr/>
            <p:nvPr/>
          </p:nvCxnSpPr>
          <p:spPr>
            <a:xfrm flipH="1">
              <a:off x="5331779" y="3970017"/>
              <a:ext cx="227966" cy="27877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连线"/>
            <p:cNvCxnSpPr/>
            <p:nvPr/>
          </p:nvCxnSpPr>
          <p:spPr>
            <a:xfrm>
              <a:off x="5559745" y="3970017"/>
              <a:ext cx="496529" cy="19072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2" name="节点"/>
            <p:cNvSpPr/>
            <p:nvPr/>
          </p:nvSpPr>
          <p:spPr>
            <a:xfrm>
              <a:off x="5537870" y="394814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13" name="连线"/>
            <p:cNvCxnSpPr/>
            <p:nvPr/>
          </p:nvCxnSpPr>
          <p:spPr>
            <a:xfrm flipV="1">
              <a:off x="6159115" y="3913008"/>
              <a:ext cx="468161" cy="9891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4" name="连线"/>
            <p:cNvCxnSpPr/>
            <p:nvPr/>
          </p:nvCxnSpPr>
          <p:spPr>
            <a:xfrm flipH="1">
              <a:off x="6056274" y="4011924"/>
              <a:ext cx="102841" cy="14882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5" name="连线"/>
            <p:cNvCxnSpPr/>
            <p:nvPr/>
          </p:nvCxnSpPr>
          <p:spPr>
            <a:xfrm>
              <a:off x="6159115" y="4011924"/>
              <a:ext cx="572078" cy="11728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6" name="节点"/>
            <p:cNvSpPr/>
            <p:nvPr/>
          </p:nvSpPr>
          <p:spPr>
            <a:xfrm>
              <a:off x="6137240" y="399004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17" name="连线"/>
            <p:cNvCxnSpPr/>
            <p:nvPr/>
          </p:nvCxnSpPr>
          <p:spPr>
            <a:xfrm flipV="1">
              <a:off x="6627276" y="3896991"/>
              <a:ext cx="771410" cy="1601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8" name="连线"/>
            <p:cNvCxnSpPr/>
            <p:nvPr/>
          </p:nvCxnSpPr>
          <p:spPr>
            <a:xfrm>
              <a:off x="6627276" y="3913008"/>
              <a:ext cx="103917" cy="21620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9" name="连线"/>
            <p:cNvCxnSpPr/>
            <p:nvPr/>
          </p:nvCxnSpPr>
          <p:spPr>
            <a:xfrm>
              <a:off x="6627276" y="3913008"/>
              <a:ext cx="842007" cy="36804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0" name="节点"/>
            <p:cNvSpPr/>
            <p:nvPr/>
          </p:nvSpPr>
          <p:spPr>
            <a:xfrm>
              <a:off x="6605400" y="389113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21" name="连线"/>
            <p:cNvCxnSpPr/>
            <p:nvPr/>
          </p:nvCxnSpPr>
          <p:spPr>
            <a:xfrm>
              <a:off x="7398686" y="3896991"/>
              <a:ext cx="700187" cy="1251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2" name="连线"/>
            <p:cNvCxnSpPr/>
            <p:nvPr/>
          </p:nvCxnSpPr>
          <p:spPr>
            <a:xfrm>
              <a:off x="7398686" y="3896991"/>
              <a:ext cx="70597" cy="38405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连线"/>
            <p:cNvCxnSpPr/>
            <p:nvPr/>
          </p:nvCxnSpPr>
          <p:spPr>
            <a:xfrm>
              <a:off x="7398686" y="3896991"/>
              <a:ext cx="479082" cy="3467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4" name="节点"/>
            <p:cNvSpPr/>
            <p:nvPr/>
          </p:nvSpPr>
          <p:spPr>
            <a:xfrm>
              <a:off x="7376810" y="387511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25" name="连线"/>
            <p:cNvCxnSpPr/>
            <p:nvPr/>
          </p:nvCxnSpPr>
          <p:spPr>
            <a:xfrm flipV="1">
              <a:off x="8098873" y="3842474"/>
              <a:ext cx="358741" cy="6703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6" name="连线"/>
            <p:cNvCxnSpPr/>
            <p:nvPr/>
          </p:nvCxnSpPr>
          <p:spPr>
            <a:xfrm flipH="1">
              <a:off x="7877768" y="3909505"/>
              <a:ext cx="221105" cy="33425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7" name="连线"/>
            <p:cNvCxnSpPr/>
            <p:nvPr/>
          </p:nvCxnSpPr>
          <p:spPr>
            <a:xfrm>
              <a:off x="8098873" y="3909505"/>
              <a:ext cx="431595" cy="3379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28" name="节点"/>
            <p:cNvSpPr/>
            <p:nvPr/>
          </p:nvSpPr>
          <p:spPr>
            <a:xfrm>
              <a:off x="8076997" y="388762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29" name="连线"/>
            <p:cNvCxnSpPr/>
            <p:nvPr/>
          </p:nvCxnSpPr>
          <p:spPr>
            <a:xfrm flipV="1">
              <a:off x="8457614" y="3838659"/>
              <a:ext cx="752605" cy="381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0" name="连线"/>
            <p:cNvCxnSpPr/>
            <p:nvPr/>
          </p:nvCxnSpPr>
          <p:spPr>
            <a:xfrm>
              <a:off x="8457614" y="3842474"/>
              <a:ext cx="72854" cy="4049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1" name="连线"/>
            <p:cNvCxnSpPr/>
            <p:nvPr/>
          </p:nvCxnSpPr>
          <p:spPr>
            <a:xfrm>
              <a:off x="8457614" y="3842474"/>
              <a:ext cx="719992" cy="33636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2" name="节点"/>
            <p:cNvSpPr/>
            <p:nvPr/>
          </p:nvSpPr>
          <p:spPr>
            <a:xfrm>
              <a:off x="8435738" y="382059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33" name="连线"/>
            <p:cNvCxnSpPr/>
            <p:nvPr/>
          </p:nvCxnSpPr>
          <p:spPr>
            <a:xfrm>
              <a:off x="9210219" y="3838659"/>
              <a:ext cx="687719" cy="22855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4" name="连线"/>
            <p:cNvCxnSpPr/>
            <p:nvPr/>
          </p:nvCxnSpPr>
          <p:spPr>
            <a:xfrm flipH="1">
              <a:off x="9177606" y="3838659"/>
              <a:ext cx="32613" cy="34017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5" name="连线"/>
            <p:cNvCxnSpPr/>
            <p:nvPr/>
          </p:nvCxnSpPr>
          <p:spPr>
            <a:xfrm>
              <a:off x="9210219" y="3838659"/>
              <a:ext cx="652974" cy="32479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6" name="节点"/>
            <p:cNvSpPr/>
            <p:nvPr/>
          </p:nvSpPr>
          <p:spPr>
            <a:xfrm>
              <a:off x="9188344" y="381678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37" name="连线"/>
            <p:cNvCxnSpPr/>
            <p:nvPr/>
          </p:nvCxnSpPr>
          <p:spPr>
            <a:xfrm>
              <a:off x="9897938" y="4067213"/>
              <a:ext cx="728639" cy="178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8" name="连线"/>
            <p:cNvCxnSpPr/>
            <p:nvPr/>
          </p:nvCxnSpPr>
          <p:spPr>
            <a:xfrm flipH="1">
              <a:off x="9863193" y="4067213"/>
              <a:ext cx="34745" cy="9623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9" name="连线"/>
            <p:cNvCxnSpPr/>
            <p:nvPr/>
          </p:nvCxnSpPr>
          <p:spPr>
            <a:xfrm>
              <a:off x="9897938" y="4067213"/>
              <a:ext cx="746112" cy="27384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0" name="节点"/>
            <p:cNvSpPr/>
            <p:nvPr/>
          </p:nvSpPr>
          <p:spPr>
            <a:xfrm>
              <a:off x="9876062" y="4045338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41" name="连线"/>
            <p:cNvCxnSpPr/>
            <p:nvPr/>
          </p:nvCxnSpPr>
          <p:spPr>
            <a:xfrm flipV="1">
              <a:off x="10626577" y="3922096"/>
              <a:ext cx="434899" cy="16298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2" name="连线"/>
            <p:cNvCxnSpPr/>
            <p:nvPr/>
          </p:nvCxnSpPr>
          <p:spPr>
            <a:xfrm>
              <a:off x="10626577" y="4085082"/>
              <a:ext cx="17473" cy="25597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3" name="连线"/>
            <p:cNvCxnSpPr/>
            <p:nvPr/>
          </p:nvCxnSpPr>
          <p:spPr>
            <a:xfrm>
              <a:off x="10626577" y="4085082"/>
              <a:ext cx="428601" cy="22732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4" name="节点"/>
            <p:cNvSpPr/>
            <p:nvPr/>
          </p:nvSpPr>
          <p:spPr>
            <a:xfrm>
              <a:off x="10604701" y="406320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45" name="连线"/>
            <p:cNvCxnSpPr/>
            <p:nvPr/>
          </p:nvCxnSpPr>
          <p:spPr>
            <a:xfrm>
              <a:off x="11061476" y="3922096"/>
              <a:ext cx="582343" cy="18418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6" name="连线"/>
            <p:cNvCxnSpPr/>
            <p:nvPr/>
          </p:nvCxnSpPr>
          <p:spPr>
            <a:xfrm flipH="1">
              <a:off x="11055178" y="3922096"/>
              <a:ext cx="6298" cy="39030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7" name="连线"/>
            <p:cNvCxnSpPr/>
            <p:nvPr/>
          </p:nvCxnSpPr>
          <p:spPr>
            <a:xfrm>
              <a:off x="11061476" y="3922096"/>
              <a:ext cx="613332" cy="31715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8" name="节点"/>
            <p:cNvSpPr/>
            <p:nvPr/>
          </p:nvSpPr>
          <p:spPr>
            <a:xfrm>
              <a:off x="11039600" y="390022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49" name="连线"/>
            <p:cNvCxnSpPr/>
            <p:nvPr/>
          </p:nvCxnSpPr>
          <p:spPr>
            <a:xfrm>
              <a:off x="11643819" y="4106276"/>
              <a:ext cx="30989" cy="13297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0" name="节点"/>
            <p:cNvSpPr/>
            <p:nvPr/>
          </p:nvSpPr>
          <p:spPr>
            <a:xfrm>
              <a:off x="11621943" y="408440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51" name="连线"/>
            <p:cNvCxnSpPr/>
            <p:nvPr/>
          </p:nvCxnSpPr>
          <p:spPr>
            <a:xfrm>
              <a:off x="211756" y="4250096"/>
              <a:ext cx="821427" cy="15924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2" name="连线"/>
            <p:cNvCxnSpPr/>
            <p:nvPr/>
          </p:nvCxnSpPr>
          <p:spPr>
            <a:xfrm>
              <a:off x="211756" y="4250096"/>
              <a:ext cx="104202" cy="4354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3" name="连线"/>
            <p:cNvCxnSpPr/>
            <p:nvPr/>
          </p:nvCxnSpPr>
          <p:spPr>
            <a:xfrm>
              <a:off x="211756" y="4250096"/>
              <a:ext cx="646978" cy="46216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4" name="节点"/>
            <p:cNvSpPr/>
            <p:nvPr/>
          </p:nvSpPr>
          <p:spPr>
            <a:xfrm>
              <a:off x="189880" y="422822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55" name="连线"/>
            <p:cNvCxnSpPr/>
            <p:nvPr/>
          </p:nvCxnSpPr>
          <p:spPr>
            <a:xfrm flipV="1">
              <a:off x="1033183" y="4195337"/>
              <a:ext cx="595569" cy="21400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6" name="连线"/>
            <p:cNvCxnSpPr/>
            <p:nvPr/>
          </p:nvCxnSpPr>
          <p:spPr>
            <a:xfrm flipH="1">
              <a:off x="858734" y="4409340"/>
              <a:ext cx="174449" cy="30292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连线"/>
            <p:cNvCxnSpPr/>
            <p:nvPr/>
          </p:nvCxnSpPr>
          <p:spPr>
            <a:xfrm>
              <a:off x="1033183" y="4409340"/>
              <a:ext cx="513065" cy="10979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8" name="节点"/>
            <p:cNvSpPr/>
            <p:nvPr/>
          </p:nvSpPr>
          <p:spPr>
            <a:xfrm>
              <a:off x="1011308" y="438746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59" name="连线"/>
            <p:cNvCxnSpPr/>
            <p:nvPr/>
          </p:nvCxnSpPr>
          <p:spPr>
            <a:xfrm>
              <a:off x="1628752" y="4195337"/>
              <a:ext cx="488870" cy="15049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0" name="连线"/>
            <p:cNvCxnSpPr/>
            <p:nvPr/>
          </p:nvCxnSpPr>
          <p:spPr>
            <a:xfrm flipH="1">
              <a:off x="1546248" y="4195337"/>
              <a:ext cx="82504" cy="32379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连线"/>
            <p:cNvCxnSpPr/>
            <p:nvPr/>
          </p:nvCxnSpPr>
          <p:spPr>
            <a:xfrm>
              <a:off x="1628752" y="4195337"/>
              <a:ext cx="620822" cy="46442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2" name="节点"/>
            <p:cNvSpPr/>
            <p:nvPr/>
          </p:nvSpPr>
          <p:spPr>
            <a:xfrm>
              <a:off x="1606876" y="417346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63" name="连线"/>
            <p:cNvCxnSpPr/>
            <p:nvPr/>
          </p:nvCxnSpPr>
          <p:spPr>
            <a:xfrm flipV="1">
              <a:off x="2117622" y="4212882"/>
              <a:ext cx="824901" cy="13295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4" name="连线"/>
            <p:cNvCxnSpPr/>
            <p:nvPr/>
          </p:nvCxnSpPr>
          <p:spPr>
            <a:xfrm>
              <a:off x="2117622" y="4345832"/>
              <a:ext cx="131952" cy="31393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5" name="连线"/>
            <p:cNvCxnSpPr/>
            <p:nvPr/>
          </p:nvCxnSpPr>
          <p:spPr>
            <a:xfrm>
              <a:off x="2117622" y="4345832"/>
              <a:ext cx="745346" cy="21743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6" name="节点"/>
            <p:cNvSpPr/>
            <p:nvPr/>
          </p:nvSpPr>
          <p:spPr>
            <a:xfrm>
              <a:off x="2095746" y="432395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67" name="连线"/>
            <p:cNvCxnSpPr/>
            <p:nvPr/>
          </p:nvCxnSpPr>
          <p:spPr>
            <a:xfrm flipV="1">
              <a:off x="2942523" y="4191480"/>
              <a:ext cx="720646" cy="214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8" name="连线"/>
            <p:cNvCxnSpPr/>
            <p:nvPr/>
          </p:nvCxnSpPr>
          <p:spPr>
            <a:xfrm flipH="1">
              <a:off x="2862968" y="4212882"/>
              <a:ext cx="79555" cy="3503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连线"/>
            <p:cNvCxnSpPr/>
            <p:nvPr/>
          </p:nvCxnSpPr>
          <p:spPr>
            <a:xfrm>
              <a:off x="2942523" y="4212882"/>
              <a:ext cx="721462" cy="33136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0" name="节点"/>
            <p:cNvSpPr/>
            <p:nvPr/>
          </p:nvSpPr>
          <p:spPr>
            <a:xfrm>
              <a:off x="2920647" y="419100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1" name="连线"/>
            <p:cNvCxnSpPr/>
            <p:nvPr/>
          </p:nvCxnSpPr>
          <p:spPr>
            <a:xfrm>
              <a:off x="3663169" y="4191480"/>
              <a:ext cx="390661" cy="14319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2" name="连线"/>
            <p:cNvCxnSpPr/>
            <p:nvPr/>
          </p:nvCxnSpPr>
          <p:spPr>
            <a:xfrm>
              <a:off x="3663169" y="4191480"/>
              <a:ext cx="816" cy="35276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3" name="连线"/>
            <p:cNvCxnSpPr/>
            <p:nvPr/>
          </p:nvCxnSpPr>
          <p:spPr>
            <a:xfrm>
              <a:off x="3663169" y="4191480"/>
              <a:ext cx="448589" cy="27128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4" name="节点"/>
            <p:cNvSpPr/>
            <p:nvPr/>
          </p:nvSpPr>
          <p:spPr>
            <a:xfrm>
              <a:off x="3641293" y="416960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5" name="连线"/>
            <p:cNvCxnSpPr/>
            <p:nvPr/>
          </p:nvCxnSpPr>
          <p:spPr>
            <a:xfrm flipV="1">
              <a:off x="4053830" y="4194400"/>
              <a:ext cx="607323" cy="14027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6" name="连线"/>
            <p:cNvCxnSpPr/>
            <p:nvPr/>
          </p:nvCxnSpPr>
          <p:spPr>
            <a:xfrm>
              <a:off x="4053830" y="4334677"/>
              <a:ext cx="57928" cy="12809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7" name="连线"/>
            <p:cNvCxnSpPr/>
            <p:nvPr/>
          </p:nvCxnSpPr>
          <p:spPr>
            <a:xfrm>
              <a:off x="4053830" y="4334677"/>
              <a:ext cx="743204" cy="215870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8" name="节点"/>
            <p:cNvSpPr/>
            <p:nvPr/>
          </p:nvSpPr>
          <p:spPr>
            <a:xfrm>
              <a:off x="4031954" y="431280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79" name="连线"/>
            <p:cNvCxnSpPr/>
            <p:nvPr/>
          </p:nvCxnSpPr>
          <p:spPr>
            <a:xfrm>
              <a:off x="4661153" y="4194400"/>
              <a:ext cx="670626" cy="5438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0" name="连线"/>
            <p:cNvCxnSpPr/>
            <p:nvPr/>
          </p:nvCxnSpPr>
          <p:spPr>
            <a:xfrm>
              <a:off x="4661153" y="4194400"/>
              <a:ext cx="135881" cy="35614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1" name="连线"/>
            <p:cNvCxnSpPr/>
            <p:nvPr/>
          </p:nvCxnSpPr>
          <p:spPr>
            <a:xfrm>
              <a:off x="4661153" y="4194400"/>
              <a:ext cx="790884" cy="25496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2" name="节点"/>
            <p:cNvSpPr/>
            <p:nvPr/>
          </p:nvSpPr>
          <p:spPr>
            <a:xfrm>
              <a:off x="4639277" y="417252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83" name="连线"/>
            <p:cNvCxnSpPr/>
            <p:nvPr/>
          </p:nvCxnSpPr>
          <p:spPr>
            <a:xfrm flipV="1">
              <a:off x="5331779" y="4160744"/>
              <a:ext cx="724495" cy="8804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4" name="连线"/>
            <p:cNvCxnSpPr/>
            <p:nvPr/>
          </p:nvCxnSpPr>
          <p:spPr>
            <a:xfrm>
              <a:off x="5331779" y="4248788"/>
              <a:ext cx="120258" cy="20057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5" name="连线"/>
            <p:cNvCxnSpPr/>
            <p:nvPr/>
          </p:nvCxnSpPr>
          <p:spPr>
            <a:xfrm>
              <a:off x="5331779" y="4248788"/>
              <a:ext cx="585525" cy="36732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6" name="节点"/>
            <p:cNvSpPr/>
            <p:nvPr/>
          </p:nvSpPr>
          <p:spPr>
            <a:xfrm>
              <a:off x="5309903" y="422691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87" name="连线"/>
            <p:cNvCxnSpPr/>
            <p:nvPr/>
          </p:nvCxnSpPr>
          <p:spPr>
            <a:xfrm flipV="1">
              <a:off x="6056274" y="4129213"/>
              <a:ext cx="674919" cy="3153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8" name="连线"/>
            <p:cNvCxnSpPr/>
            <p:nvPr/>
          </p:nvCxnSpPr>
          <p:spPr>
            <a:xfrm flipH="1">
              <a:off x="5917304" y="4160744"/>
              <a:ext cx="138970" cy="4553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" name="连线"/>
            <p:cNvCxnSpPr/>
            <p:nvPr/>
          </p:nvCxnSpPr>
          <p:spPr>
            <a:xfrm>
              <a:off x="6056274" y="4160744"/>
              <a:ext cx="692765" cy="42890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0" name="节点"/>
            <p:cNvSpPr/>
            <p:nvPr/>
          </p:nvSpPr>
          <p:spPr>
            <a:xfrm>
              <a:off x="6034399" y="4138868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91" name="连线"/>
            <p:cNvCxnSpPr/>
            <p:nvPr/>
          </p:nvCxnSpPr>
          <p:spPr>
            <a:xfrm>
              <a:off x="6731193" y="4129213"/>
              <a:ext cx="738090" cy="1518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2" name="连线"/>
            <p:cNvCxnSpPr/>
            <p:nvPr/>
          </p:nvCxnSpPr>
          <p:spPr>
            <a:xfrm>
              <a:off x="6731193" y="4129213"/>
              <a:ext cx="17846" cy="46043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3" name="连线"/>
            <p:cNvCxnSpPr/>
            <p:nvPr/>
          </p:nvCxnSpPr>
          <p:spPr>
            <a:xfrm>
              <a:off x="6731193" y="4129213"/>
              <a:ext cx="696775" cy="37221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4" name="节点"/>
            <p:cNvSpPr/>
            <p:nvPr/>
          </p:nvSpPr>
          <p:spPr>
            <a:xfrm>
              <a:off x="6709317" y="410733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95" name="连线"/>
            <p:cNvCxnSpPr/>
            <p:nvPr/>
          </p:nvCxnSpPr>
          <p:spPr>
            <a:xfrm flipV="1">
              <a:off x="7469283" y="4243756"/>
              <a:ext cx="408485" cy="3729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6" name="连线"/>
            <p:cNvCxnSpPr/>
            <p:nvPr/>
          </p:nvCxnSpPr>
          <p:spPr>
            <a:xfrm flipH="1">
              <a:off x="7427968" y="4281048"/>
              <a:ext cx="41315" cy="22038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7" name="连线"/>
            <p:cNvCxnSpPr/>
            <p:nvPr/>
          </p:nvCxnSpPr>
          <p:spPr>
            <a:xfrm>
              <a:off x="7469283" y="4281048"/>
              <a:ext cx="402050" cy="34201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8" name="节点"/>
            <p:cNvSpPr/>
            <p:nvPr/>
          </p:nvSpPr>
          <p:spPr>
            <a:xfrm>
              <a:off x="7447407" y="425917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499" name="连线"/>
            <p:cNvCxnSpPr/>
            <p:nvPr/>
          </p:nvCxnSpPr>
          <p:spPr>
            <a:xfrm>
              <a:off x="7877768" y="4243756"/>
              <a:ext cx="652700" cy="370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0" name="连线"/>
            <p:cNvCxnSpPr/>
            <p:nvPr/>
          </p:nvCxnSpPr>
          <p:spPr>
            <a:xfrm flipH="1">
              <a:off x="7871333" y="4243756"/>
              <a:ext cx="6435" cy="37930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1" name="连线"/>
            <p:cNvCxnSpPr/>
            <p:nvPr/>
          </p:nvCxnSpPr>
          <p:spPr>
            <a:xfrm>
              <a:off x="7877768" y="4243756"/>
              <a:ext cx="834981" cy="1941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2" name="节点"/>
            <p:cNvSpPr/>
            <p:nvPr/>
          </p:nvSpPr>
          <p:spPr>
            <a:xfrm>
              <a:off x="7855893" y="422188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03" name="连线"/>
            <p:cNvCxnSpPr/>
            <p:nvPr/>
          </p:nvCxnSpPr>
          <p:spPr>
            <a:xfrm flipV="1">
              <a:off x="8530468" y="4178836"/>
              <a:ext cx="647138" cy="6862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4" name="连线"/>
            <p:cNvCxnSpPr/>
            <p:nvPr/>
          </p:nvCxnSpPr>
          <p:spPr>
            <a:xfrm>
              <a:off x="8530468" y="4247457"/>
              <a:ext cx="182281" cy="19047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连线"/>
            <p:cNvCxnSpPr/>
            <p:nvPr/>
          </p:nvCxnSpPr>
          <p:spPr>
            <a:xfrm>
              <a:off x="8530468" y="4247457"/>
              <a:ext cx="738913" cy="29563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节点"/>
            <p:cNvSpPr/>
            <p:nvPr/>
          </p:nvSpPr>
          <p:spPr>
            <a:xfrm>
              <a:off x="8508592" y="422558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07" name="连线"/>
            <p:cNvCxnSpPr/>
            <p:nvPr/>
          </p:nvCxnSpPr>
          <p:spPr>
            <a:xfrm flipV="1">
              <a:off x="9177606" y="4163450"/>
              <a:ext cx="685587" cy="1538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连线"/>
            <p:cNvCxnSpPr/>
            <p:nvPr/>
          </p:nvCxnSpPr>
          <p:spPr>
            <a:xfrm>
              <a:off x="9177606" y="4178836"/>
              <a:ext cx="91775" cy="36425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9" name="连线"/>
            <p:cNvCxnSpPr/>
            <p:nvPr/>
          </p:nvCxnSpPr>
          <p:spPr>
            <a:xfrm>
              <a:off x="9177606" y="4178836"/>
              <a:ext cx="549525" cy="389111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0" name="节点"/>
            <p:cNvSpPr/>
            <p:nvPr/>
          </p:nvSpPr>
          <p:spPr>
            <a:xfrm>
              <a:off x="9155730" y="4156960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1" name="连线"/>
            <p:cNvCxnSpPr/>
            <p:nvPr/>
          </p:nvCxnSpPr>
          <p:spPr>
            <a:xfrm>
              <a:off x="9863193" y="4163450"/>
              <a:ext cx="780857" cy="17760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2" name="连线"/>
            <p:cNvCxnSpPr/>
            <p:nvPr/>
          </p:nvCxnSpPr>
          <p:spPr>
            <a:xfrm flipH="1">
              <a:off x="9727131" y="4163450"/>
              <a:ext cx="136062" cy="40449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连线"/>
            <p:cNvCxnSpPr/>
            <p:nvPr/>
          </p:nvCxnSpPr>
          <p:spPr>
            <a:xfrm>
              <a:off x="9863193" y="4163450"/>
              <a:ext cx="680977" cy="39900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4" name="节点"/>
            <p:cNvSpPr/>
            <p:nvPr/>
          </p:nvSpPr>
          <p:spPr>
            <a:xfrm>
              <a:off x="9841317" y="414157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5" name="连线"/>
            <p:cNvCxnSpPr/>
            <p:nvPr/>
          </p:nvCxnSpPr>
          <p:spPr>
            <a:xfrm flipV="1">
              <a:off x="10644050" y="4312402"/>
              <a:ext cx="411128" cy="2865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连线"/>
            <p:cNvCxnSpPr/>
            <p:nvPr/>
          </p:nvCxnSpPr>
          <p:spPr>
            <a:xfrm flipH="1">
              <a:off x="10544170" y="4341057"/>
              <a:ext cx="99880" cy="22140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" name="连线"/>
            <p:cNvCxnSpPr/>
            <p:nvPr/>
          </p:nvCxnSpPr>
          <p:spPr>
            <a:xfrm>
              <a:off x="10644050" y="4341057"/>
              <a:ext cx="419217" cy="33348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8" name="节点"/>
            <p:cNvSpPr/>
            <p:nvPr/>
          </p:nvSpPr>
          <p:spPr>
            <a:xfrm>
              <a:off x="10622175" y="431918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19" name="连线"/>
            <p:cNvCxnSpPr/>
            <p:nvPr/>
          </p:nvCxnSpPr>
          <p:spPr>
            <a:xfrm flipV="1">
              <a:off x="11055178" y="4239248"/>
              <a:ext cx="619630" cy="7315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连线"/>
            <p:cNvCxnSpPr/>
            <p:nvPr/>
          </p:nvCxnSpPr>
          <p:spPr>
            <a:xfrm>
              <a:off x="11055178" y="4312402"/>
              <a:ext cx="8089" cy="36214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连线"/>
            <p:cNvCxnSpPr/>
            <p:nvPr/>
          </p:nvCxnSpPr>
          <p:spPr>
            <a:xfrm>
              <a:off x="11055178" y="4312402"/>
              <a:ext cx="763927" cy="25561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2" name="节点"/>
            <p:cNvSpPr/>
            <p:nvPr/>
          </p:nvSpPr>
          <p:spPr>
            <a:xfrm>
              <a:off x="11033302" y="429052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3" name="连线"/>
            <p:cNvCxnSpPr/>
            <p:nvPr/>
          </p:nvCxnSpPr>
          <p:spPr>
            <a:xfrm>
              <a:off x="11674808" y="4239248"/>
              <a:ext cx="144297" cy="32876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4" name="节点"/>
            <p:cNvSpPr/>
            <p:nvPr/>
          </p:nvSpPr>
          <p:spPr>
            <a:xfrm>
              <a:off x="11652932" y="421737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5" name="连线"/>
            <p:cNvCxnSpPr/>
            <p:nvPr/>
          </p:nvCxnSpPr>
          <p:spPr>
            <a:xfrm>
              <a:off x="315958" y="4685498"/>
              <a:ext cx="542776" cy="2676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6" name="节点"/>
            <p:cNvSpPr/>
            <p:nvPr/>
          </p:nvSpPr>
          <p:spPr>
            <a:xfrm>
              <a:off x="294082" y="466362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7" name="连线"/>
            <p:cNvCxnSpPr/>
            <p:nvPr/>
          </p:nvCxnSpPr>
          <p:spPr>
            <a:xfrm flipV="1">
              <a:off x="858734" y="4519131"/>
              <a:ext cx="687514" cy="19313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28" name="节点"/>
            <p:cNvSpPr/>
            <p:nvPr/>
          </p:nvSpPr>
          <p:spPr>
            <a:xfrm>
              <a:off x="836858" y="469038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29" name="连线"/>
            <p:cNvCxnSpPr/>
            <p:nvPr/>
          </p:nvCxnSpPr>
          <p:spPr>
            <a:xfrm>
              <a:off x="1546248" y="4519131"/>
              <a:ext cx="703326" cy="140632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0" name="节点"/>
            <p:cNvSpPr/>
            <p:nvPr/>
          </p:nvSpPr>
          <p:spPr>
            <a:xfrm>
              <a:off x="1524372" y="4497256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1" name="连线"/>
            <p:cNvCxnSpPr/>
            <p:nvPr/>
          </p:nvCxnSpPr>
          <p:spPr>
            <a:xfrm flipV="1">
              <a:off x="2249574" y="4563265"/>
              <a:ext cx="613394" cy="9649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2" name="节点"/>
            <p:cNvSpPr/>
            <p:nvPr/>
          </p:nvSpPr>
          <p:spPr>
            <a:xfrm>
              <a:off x="2227699" y="4637888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3" name="连线"/>
            <p:cNvCxnSpPr/>
            <p:nvPr/>
          </p:nvCxnSpPr>
          <p:spPr>
            <a:xfrm flipV="1">
              <a:off x="2862968" y="4544248"/>
              <a:ext cx="801017" cy="1901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4" name="节点"/>
            <p:cNvSpPr/>
            <p:nvPr/>
          </p:nvSpPr>
          <p:spPr>
            <a:xfrm>
              <a:off x="2841092" y="454138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5" name="连线"/>
            <p:cNvCxnSpPr/>
            <p:nvPr/>
          </p:nvCxnSpPr>
          <p:spPr>
            <a:xfrm flipV="1">
              <a:off x="3663985" y="4462769"/>
              <a:ext cx="447773" cy="8147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6" name="节点"/>
            <p:cNvSpPr/>
            <p:nvPr/>
          </p:nvSpPr>
          <p:spPr>
            <a:xfrm>
              <a:off x="3642109" y="452237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7" name="连线"/>
            <p:cNvCxnSpPr/>
            <p:nvPr/>
          </p:nvCxnSpPr>
          <p:spPr>
            <a:xfrm>
              <a:off x="4111758" y="4462769"/>
              <a:ext cx="685276" cy="8777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8" name="节点"/>
            <p:cNvSpPr/>
            <p:nvPr/>
          </p:nvSpPr>
          <p:spPr>
            <a:xfrm>
              <a:off x="4089882" y="444089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39" name="连线"/>
            <p:cNvCxnSpPr/>
            <p:nvPr/>
          </p:nvCxnSpPr>
          <p:spPr>
            <a:xfrm flipV="1">
              <a:off x="4797034" y="4449363"/>
              <a:ext cx="655003" cy="101184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节点"/>
            <p:cNvSpPr/>
            <p:nvPr/>
          </p:nvSpPr>
          <p:spPr>
            <a:xfrm>
              <a:off x="4775159" y="452867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1" name="连线"/>
            <p:cNvCxnSpPr/>
            <p:nvPr/>
          </p:nvCxnSpPr>
          <p:spPr>
            <a:xfrm>
              <a:off x="5452037" y="4449363"/>
              <a:ext cx="465267" cy="166746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2" name="节点"/>
            <p:cNvSpPr/>
            <p:nvPr/>
          </p:nvSpPr>
          <p:spPr>
            <a:xfrm>
              <a:off x="5430161" y="4427488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3" name="连线"/>
            <p:cNvCxnSpPr/>
            <p:nvPr/>
          </p:nvCxnSpPr>
          <p:spPr>
            <a:xfrm flipV="1">
              <a:off x="5917304" y="4589650"/>
              <a:ext cx="831735" cy="2645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4" name="节点"/>
            <p:cNvSpPr/>
            <p:nvPr/>
          </p:nvSpPr>
          <p:spPr>
            <a:xfrm>
              <a:off x="5895428" y="459423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5" name="连线"/>
            <p:cNvCxnSpPr/>
            <p:nvPr/>
          </p:nvCxnSpPr>
          <p:spPr>
            <a:xfrm flipV="1">
              <a:off x="6749039" y="4501431"/>
              <a:ext cx="678929" cy="8821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6" name="节点"/>
            <p:cNvSpPr/>
            <p:nvPr/>
          </p:nvSpPr>
          <p:spPr>
            <a:xfrm>
              <a:off x="6727163" y="4567774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7" name="连线"/>
            <p:cNvCxnSpPr/>
            <p:nvPr/>
          </p:nvCxnSpPr>
          <p:spPr>
            <a:xfrm>
              <a:off x="7427968" y="4501431"/>
              <a:ext cx="443365" cy="121633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8" name="节点"/>
            <p:cNvSpPr/>
            <p:nvPr/>
          </p:nvSpPr>
          <p:spPr>
            <a:xfrm>
              <a:off x="7406092" y="4479555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49" name="连线"/>
            <p:cNvCxnSpPr/>
            <p:nvPr/>
          </p:nvCxnSpPr>
          <p:spPr>
            <a:xfrm flipV="1">
              <a:off x="7871333" y="4437935"/>
              <a:ext cx="841416" cy="1851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0" name="节点"/>
            <p:cNvSpPr/>
            <p:nvPr/>
          </p:nvSpPr>
          <p:spPr>
            <a:xfrm>
              <a:off x="7849457" y="4601188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1" name="连线"/>
            <p:cNvCxnSpPr/>
            <p:nvPr/>
          </p:nvCxnSpPr>
          <p:spPr>
            <a:xfrm>
              <a:off x="8712749" y="4437935"/>
              <a:ext cx="556632" cy="10515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2" name="节点"/>
            <p:cNvSpPr/>
            <p:nvPr/>
          </p:nvSpPr>
          <p:spPr>
            <a:xfrm>
              <a:off x="8690873" y="4416059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3" name="连线"/>
            <p:cNvCxnSpPr/>
            <p:nvPr/>
          </p:nvCxnSpPr>
          <p:spPr>
            <a:xfrm>
              <a:off x="9269381" y="4543092"/>
              <a:ext cx="457750" cy="24855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4" name="节点"/>
            <p:cNvSpPr/>
            <p:nvPr/>
          </p:nvSpPr>
          <p:spPr>
            <a:xfrm>
              <a:off x="9247506" y="4521217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5" name="连线"/>
            <p:cNvCxnSpPr/>
            <p:nvPr/>
          </p:nvCxnSpPr>
          <p:spPr>
            <a:xfrm flipV="1">
              <a:off x="9727131" y="4562459"/>
              <a:ext cx="817039" cy="5488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6" name="节点"/>
            <p:cNvSpPr/>
            <p:nvPr/>
          </p:nvSpPr>
          <p:spPr>
            <a:xfrm>
              <a:off x="9705256" y="454607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7" name="连线"/>
            <p:cNvCxnSpPr/>
            <p:nvPr/>
          </p:nvCxnSpPr>
          <p:spPr>
            <a:xfrm>
              <a:off x="10544170" y="4562459"/>
              <a:ext cx="519097" cy="112087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8" name="节点"/>
            <p:cNvSpPr/>
            <p:nvPr/>
          </p:nvSpPr>
          <p:spPr>
            <a:xfrm>
              <a:off x="10522294" y="4540583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59" name="连线"/>
            <p:cNvCxnSpPr/>
            <p:nvPr/>
          </p:nvCxnSpPr>
          <p:spPr>
            <a:xfrm flipV="1">
              <a:off x="11063267" y="4568017"/>
              <a:ext cx="755838" cy="106529"/>
            </a:xfrm>
            <a:prstGeom prst="line">
              <a:avLst/>
            </a:prstGeom>
            <a:ln w="5715">
              <a:solidFill>
                <a:srgbClr val="234E6A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0" name="节点"/>
            <p:cNvSpPr/>
            <p:nvPr/>
          </p:nvSpPr>
          <p:spPr>
            <a:xfrm>
              <a:off x="11041391" y="4652671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61" name="节点"/>
            <p:cNvSpPr/>
            <p:nvPr/>
          </p:nvSpPr>
          <p:spPr>
            <a:xfrm>
              <a:off x="11797229" y="4546142"/>
              <a:ext cx="43751" cy="43751"/>
            </a:xfrm>
            <a:prstGeom prst="ellipse">
              <a:avLst/>
            </a:prstGeom>
            <a:solidFill>
              <a:srgbClr val="68B8F4">
                <a:alpha val="100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62" name="图形"/>
            <p:cNvSpPr/>
            <p:nvPr/>
          </p:nvSpPr>
          <p:spPr>
            <a:xfrm>
              <a:off x="1221387" y="3394363"/>
              <a:ext cx="2369856" cy="663559"/>
            </a:xfrm>
            <a:prstGeom prst="ellipse">
              <a:avLst/>
            </a:prstGeom>
            <a:noFill/>
            <a:ln w="8255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3" name="连线"/>
            <p:cNvCxnSpPr/>
            <p:nvPr/>
          </p:nvCxnSpPr>
          <p:spPr>
            <a:xfrm>
              <a:off x="2406315" y="3726143"/>
              <a:ext cx="947943" cy="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4" name="节点"/>
            <p:cNvSpPr/>
            <p:nvPr/>
          </p:nvSpPr>
          <p:spPr>
            <a:xfrm>
              <a:off x="3201129" y="3573014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5" name="连线"/>
            <p:cNvCxnSpPr/>
            <p:nvPr/>
          </p:nvCxnSpPr>
          <p:spPr>
            <a:xfrm flipH="1" flipV="1">
              <a:off x="3274631" y="3678367"/>
              <a:ext cx="79627" cy="477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6" name="节点"/>
            <p:cNvSpPr/>
            <p:nvPr/>
          </p:nvSpPr>
          <p:spPr>
            <a:xfrm>
              <a:off x="3255520" y="3659256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7" name="连线"/>
            <p:cNvCxnSpPr/>
            <p:nvPr/>
          </p:nvCxnSpPr>
          <p:spPr>
            <a:xfrm flipV="1">
              <a:off x="3354258" y="3678367"/>
              <a:ext cx="79627" cy="477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68" name="节点"/>
            <p:cNvSpPr/>
            <p:nvPr/>
          </p:nvSpPr>
          <p:spPr>
            <a:xfrm>
              <a:off x="3414774" y="3659256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69" name="连线"/>
            <p:cNvCxnSpPr/>
            <p:nvPr/>
          </p:nvCxnSpPr>
          <p:spPr>
            <a:xfrm>
              <a:off x="3354258" y="3726143"/>
              <a:ext cx="0" cy="7962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0" name="节点"/>
            <p:cNvSpPr/>
            <p:nvPr/>
          </p:nvSpPr>
          <p:spPr>
            <a:xfrm>
              <a:off x="3335147" y="3786660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71" name="节点"/>
            <p:cNvSpPr/>
            <p:nvPr/>
          </p:nvSpPr>
          <p:spPr>
            <a:xfrm>
              <a:off x="3331962" y="3703847"/>
              <a:ext cx="44591" cy="4459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72" name="连线"/>
            <p:cNvCxnSpPr/>
            <p:nvPr/>
          </p:nvCxnSpPr>
          <p:spPr>
            <a:xfrm>
              <a:off x="2406315" y="3726143"/>
              <a:ext cx="473972" cy="307853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3" name="节点"/>
            <p:cNvSpPr/>
            <p:nvPr/>
          </p:nvSpPr>
          <p:spPr>
            <a:xfrm>
              <a:off x="2727157" y="3880867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74" name="节点"/>
            <p:cNvSpPr/>
            <p:nvPr/>
          </p:nvSpPr>
          <p:spPr>
            <a:xfrm>
              <a:off x="2859583" y="3981442"/>
              <a:ext cx="41406" cy="41406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75" name="图形"/>
            <p:cNvSpPr/>
            <p:nvPr/>
          </p:nvSpPr>
          <p:spPr>
            <a:xfrm>
              <a:off x="2851621" y="4040366"/>
              <a:ext cx="57331" cy="46183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76" name="连线"/>
            <p:cNvCxnSpPr/>
            <p:nvPr/>
          </p:nvCxnSpPr>
          <p:spPr>
            <a:xfrm flipH="1">
              <a:off x="1932344" y="3726143"/>
              <a:ext cx="473971" cy="307853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7" name="节点"/>
            <p:cNvSpPr/>
            <p:nvPr/>
          </p:nvSpPr>
          <p:spPr>
            <a:xfrm>
              <a:off x="1779215" y="3880867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78" name="连线"/>
            <p:cNvCxnSpPr/>
            <p:nvPr/>
          </p:nvCxnSpPr>
          <p:spPr>
            <a:xfrm flipH="1" flipV="1">
              <a:off x="1852717" y="3986220"/>
              <a:ext cx="79627" cy="477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节点"/>
            <p:cNvSpPr/>
            <p:nvPr/>
          </p:nvSpPr>
          <p:spPr>
            <a:xfrm>
              <a:off x="1833606" y="3967109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0" name="连线"/>
            <p:cNvCxnSpPr/>
            <p:nvPr/>
          </p:nvCxnSpPr>
          <p:spPr>
            <a:xfrm flipV="1">
              <a:off x="1932344" y="3986220"/>
              <a:ext cx="79627" cy="477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1" name="节点"/>
            <p:cNvSpPr/>
            <p:nvPr/>
          </p:nvSpPr>
          <p:spPr>
            <a:xfrm>
              <a:off x="1992861" y="3967109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2" name="连线"/>
            <p:cNvCxnSpPr/>
            <p:nvPr/>
          </p:nvCxnSpPr>
          <p:spPr>
            <a:xfrm>
              <a:off x="1932344" y="4033996"/>
              <a:ext cx="0" cy="7962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3" name="节点"/>
            <p:cNvSpPr/>
            <p:nvPr/>
          </p:nvSpPr>
          <p:spPr>
            <a:xfrm>
              <a:off x="1913233" y="4094513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84" name="节点"/>
            <p:cNvSpPr/>
            <p:nvPr/>
          </p:nvSpPr>
          <p:spPr>
            <a:xfrm>
              <a:off x="1910048" y="4011701"/>
              <a:ext cx="44591" cy="4459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5" name="连线"/>
            <p:cNvCxnSpPr/>
            <p:nvPr/>
          </p:nvCxnSpPr>
          <p:spPr>
            <a:xfrm flipH="1">
              <a:off x="1458373" y="3726143"/>
              <a:ext cx="947942" cy="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6" name="节点"/>
            <p:cNvSpPr/>
            <p:nvPr/>
          </p:nvSpPr>
          <p:spPr>
            <a:xfrm>
              <a:off x="1305243" y="3573014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87" name="节点"/>
            <p:cNvSpPr/>
            <p:nvPr/>
          </p:nvSpPr>
          <p:spPr>
            <a:xfrm>
              <a:off x="1437670" y="3673589"/>
              <a:ext cx="41406" cy="41406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88" name="图形"/>
            <p:cNvSpPr/>
            <p:nvPr/>
          </p:nvSpPr>
          <p:spPr>
            <a:xfrm>
              <a:off x="1429707" y="3732513"/>
              <a:ext cx="57331" cy="46183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89" name="连线"/>
            <p:cNvCxnSpPr/>
            <p:nvPr/>
          </p:nvCxnSpPr>
          <p:spPr>
            <a:xfrm flipH="1" flipV="1">
              <a:off x="1932344" y="3418290"/>
              <a:ext cx="473971" cy="307853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0" name="节点"/>
            <p:cNvSpPr/>
            <p:nvPr/>
          </p:nvSpPr>
          <p:spPr>
            <a:xfrm>
              <a:off x="1779215" y="3265160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1" name="连线"/>
            <p:cNvCxnSpPr/>
            <p:nvPr/>
          </p:nvCxnSpPr>
          <p:spPr>
            <a:xfrm flipH="1" flipV="1">
              <a:off x="1852717" y="3370513"/>
              <a:ext cx="79627" cy="477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2" name="节点"/>
            <p:cNvSpPr/>
            <p:nvPr/>
          </p:nvSpPr>
          <p:spPr>
            <a:xfrm>
              <a:off x="1833606" y="3351403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3" name="连线"/>
            <p:cNvCxnSpPr/>
            <p:nvPr/>
          </p:nvCxnSpPr>
          <p:spPr>
            <a:xfrm flipV="1">
              <a:off x="1932344" y="3370513"/>
              <a:ext cx="79627" cy="477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4" name="节点"/>
            <p:cNvSpPr/>
            <p:nvPr/>
          </p:nvSpPr>
          <p:spPr>
            <a:xfrm>
              <a:off x="1992861" y="3351403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5" name="连线"/>
            <p:cNvCxnSpPr/>
            <p:nvPr/>
          </p:nvCxnSpPr>
          <p:spPr>
            <a:xfrm>
              <a:off x="1932344" y="3418290"/>
              <a:ext cx="0" cy="7962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6" name="节点"/>
            <p:cNvSpPr/>
            <p:nvPr/>
          </p:nvSpPr>
          <p:spPr>
            <a:xfrm>
              <a:off x="1913233" y="3478806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97" name="节点"/>
            <p:cNvSpPr/>
            <p:nvPr/>
          </p:nvSpPr>
          <p:spPr>
            <a:xfrm>
              <a:off x="1910048" y="3395994"/>
              <a:ext cx="44591" cy="4459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598" name="连线"/>
            <p:cNvCxnSpPr/>
            <p:nvPr/>
          </p:nvCxnSpPr>
          <p:spPr>
            <a:xfrm flipV="1">
              <a:off x="2406315" y="3418290"/>
              <a:ext cx="473972" cy="307853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99" name="节点"/>
            <p:cNvSpPr/>
            <p:nvPr/>
          </p:nvSpPr>
          <p:spPr>
            <a:xfrm>
              <a:off x="2727157" y="3265160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0" name="节点"/>
            <p:cNvSpPr/>
            <p:nvPr/>
          </p:nvSpPr>
          <p:spPr>
            <a:xfrm>
              <a:off x="2859583" y="3365736"/>
              <a:ext cx="41406" cy="41406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1" name="图形"/>
            <p:cNvSpPr/>
            <p:nvPr/>
          </p:nvSpPr>
          <p:spPr>
            <a:xfrm>
              <a:off x="2851621" y="3424660"/>
              <a:ext cx="57331" cy="46183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2" name="节点"/>
            <p:cNvSpPr/>
            <p:nvPr/>
          </p:nvSpPr>
          <p:spPr>
            <a:xfrm>
              <a:off x="2136516" y="3456344"/>
              <a:ext cx="539598" cy="53959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03" name="连线"/>
            <p:cNvCxnSpPr/>
            <p:nvPr/>
          </p:nvCxnSpPr>
          <p:spPr>
            <a:xfrm flipH="1" flipV="1">
              <a:off x="2266020" y="3641966"/>
              <a:ext cx="140295" cy="841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4" name="节点"/>
            <p:cNvSpPr/>
            <p:nvPr/>
          </p:nvSpPr>
          <p:spPr>
            <a:xfrm>
              <a:off x="2232349" y="3608295"/>
              <a:ext cx="67341" cy="6734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05" name="连线"/>
            <p:cNvCxnSpPr/>
            <p:nvPr/>
          </p:nvCxnSpPr>
          <p:spPr>
            <a:xfrm flipV="1">
              <a:off x="2406315" y="3641966"/>
              <a:ext cx="140296" cy="841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6" name="节点"/>
            <p:cNvSpPr/>
            <p:nvPr/>
          </p:nvSpPr>
          <p:spPr>
            <a:xfrm>
              <a:off x="2512940" y="3608295"/>
              <a:ext cx="67341" cy="6734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07" name="连线"/>
            <p:cNvCxnSpPr/>
            <p:nvPr/>
          </p:nvCxnSpPr>
          <p:spPr>
            <a:xfrm>
              <a:off x="2406315" y="3726143"/>
              <a:ext cx="0" cy="140295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08" name="节点"/>
            <p:cNvSpPr/>
            <p:nvPr/>
          </p:nvSpPr>
          <p:spPr>
            <a:xfrm>
              <a:off x="2372644" y="3832768"/>
              <a:ext cx="67341" cy="6734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09" name="节点"/>
            <p:cNvSpPr/>
            <p:nvPr/>
          </p:nvSpPr>
          <p:spPr>
            <a:xfrm>
              <a:off x="2367032" y="3686860"/>
              <a:ext cx="78565" cy="7856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10" name="图形"/>
            <p:cNvSpPr/>
            <p:nvPr/>
          </p:nvSpPr>
          <p:spPr>
            <a:xfrm>
              <a:off x="5024095" y="2918204"/>
              <a:ext cx="1968803" cy="551265"/>
            </a:xfrm>
            <a:prstGeom prst="ellipse">
              <a:avLst/>
            </a:prstGeom>
            <a:noFill/>
            <a:ln w="8255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1" name="连线"/>
            <p:cNvCxnSpPr/>
            <p:nvPr/>
          </p:nvCxnSpPr>
          <p:spPr>
            <a:xfrm>
              <a:off x="6008497" y="3193837"/>
              <a:ext cx="787521" cy="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2" name="节点"/>
            <p:cNvSpPr/>
            <p:nvPr/>
          </p:nvSpPr>
          <p:spPr>
            <a:xfrm>
              <a:off x="6642889" y="3040708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3" name="连线"/>
            <p:cNvCxnSpPr/>
            <p:nvPr/>
          </p:nvCxnSpPr>
          <p:spPr>
            <a:xfrm flipH="1" flipV="1">
              <a:off x="6716391" y="3146060"/>
              <a:ext cx="79627" cy="477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4" name="节点"/>
            <p:cNvSpPr/>
            <p:nvPr/>
          </p:nvSpPr>
          <p:spPr>
            <a:xfrm>
              <a:off x="6697281" y="3126950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5" name="连线"/>
            <p:cNvCxnSpPr/>
            <p:nvPr/>
          </p:nvCxnSpPr>
          <p:spPr>
            <a:xfrm flipV="1">
              <a:off x="6796018" y="3146060"/>
              <a:ext cx="79628" cy="477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6" name="节点"/>
            <p:cNvSpPr/>
            <p:nvPr/>
          </p:nvSpPr>
          <p:spPr>
            <a:xfrm>
              <a:off x="6856535" y="3126950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17" name="连线"/>
            <p:cNvCxnSpPr/>
            <p:nvPr/>
          </p:nvCxnSpPr>
          <p:spPr>
            <a:xfrm>
              <a:off x="6796018" y="3193837"/>
              <a:ext cx="0" cy="7962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8" name="节点"/>
            <p:cNvSpPr/>
            <p:nvPr/>
          </p:nvSpPr>
          <p:spPr>
            <a:xfrm>
              <a:off x="6776908" y="3254353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19" name="节点"/>
            <p:cNvSpPr/>
            <p:nvPr/>
          </p:nvSpPr>
          <p:spPr>
            <a:xfrm>
              <a:off x="6773723" y="3171541"/>
              <a:ext cx="44591" cy="4459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0" name="连线"/>
            <p:cNvCxnSpPr/>
            <p:nvPr/>
          </p:nvCxnSpPr>
          <p:spPr>
            <a:xfrm>
              <a:off x="6008497" y="3193837"/>
              <a:ext cx="393761" cy="255755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1" name="节点"/>
            <p:cNvSpPr/>
            <p:nvPr/>
          </p:nvSpPr>
          <p:spPr>
            <a:xfrm>
              <a:off x="6249129" y="3296463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22" name="节点"/>
            <p:cNvSpPr/>
            <p:nvPr/>
          </p:nvSpPr>
          <p:spPr>
            <a:xfrm>
              <a:off x="6381555" y="3397038"/>
              <a:ext cx="41406" cy="41406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23" name="图形"/>
            <p:cNvSpPr/>
            <p:nvPr/>
          </p:nvSpPr>
          <p:spPr>
            <a:xfrm>
              <a:off x="6373592" y="3455962"/>
              <a:ext cx="57331" cy="46183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4" name="连线"/>
            <p:cNvCxnSpPr/>
            <p:nvPr/>
          </p:nvCxnSpPr>
          <p:spPr>
            <a:xfrm flipH="1">
              <a:off x="5614736" y="3193837"/>
              <a:ext cx="393761" cy="255755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5" name="节点"/>
            <p:cNvSpPr/>
            <p:nvPr/>
          </p:nvSpPr>
          <p:spPr>
            <a:xfrm>
              <a:off x="5461607" y="3296463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6" name="连线"/>
            <p:cNvCxnSpPr/>
            <p:nvPr/>
          </p:nvCxnSpPr>
          <p:spPr>
            <a:xfrm flipH="1" flipV="1">
              <a:off x="5535109" y="3401816"/>
              <a:ext cx="79627" cy="477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7" name="节点"/>
            <p:cNvSpPr/>
            <p:nvPr/>
          </p:nvSpPr>
          <p:spPr>
            <a:xfrm>
              <a:off x="5515999" y="3382705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28" name="连线"/>
            <p:cNvCxnSpPr/>
            <p:nvPr/>
          </p:nvCxnSpPr>
          <p:spPr>
            <a:xfrm flipV="1">
              <a:off x="5614736" y="3401816"/>
              <a:ext cx="79627" cy="477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9" name="节点"/>
            <p:cNvSpPr/>
            <p:nvPr/>
          </p:nvSpPr>
          <p:spPr>
            <a:xfrm>
              <a:off x="5675253" y="3382705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0" name="连线"/>
            <p:cNvCxnSpPr/>
            <p:nvPr/>
          </p:nvCxnSpPr>
          <p:spPr>
            <a:xfrm>
              <a:off x="5614736" y="3449592"/>
              <a:ext cx="0" cy="7962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1" name="节点"/>
            <p:cNvSpPr/>
            <p:nvPr/>
          </p:nvSpPr>
          <p:spPr>
            <a:xfrm>
              <a:off x="5595626" y="3510109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32" name="节点"/>
            <p:cNvSpPr/>
            <p:nvPr/>
          </p:nvSpPr>
          <p:spPr>
            <a:xfrm>
              <a:off x="5592441" y="3427296"/>
              <a:ext cx="44591" cy="4459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3" name="连线"/>
            <p:cNvCxnSpPr/>
            <p:nvPr/>
          </p:nvCxnSpPr>
          <p:spPr>
            <a:xfrm flipH="1">
              <a:off x="5220975" y="3193837"/>
              <a:ext cx="787522" cy="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4" name="节点"/>
            <p:cNvSpPr/>
            <p:nvPr/>
          </p:nvSpPr>
          <p:spPr>
            <a:xfrm>
              <a:off x="5067846" y="3040708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35" name="节点"/>
            <p:cNvSpPr/>
            <p:nvPr/>
          </p:nvSpPr>
          <p:spPr>
            <a:xfrm>
              <a:off x="5200272" y="3141283"/>
              <a:ext cx="41406" cy="41406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36" name="图形"/>
            <p:cNvSpPr/>
            <p:nvPr/>
          </p:nvSpPr>
          <p:spPr>
            <a:xfrm>
              <a:off x="5192310" y="3200207"/>
              <a:ext cx="57331" cy="46183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7" name="连线"/>
            <p:cNvCxnSpPr/>
            <p:nvPr/>
          </p:nvCxnSpPr>
          <p:spPr>
            <a:xfrm flipH="1" flipV="1">
              <a:off x="5614736" y="2938082"/>
              <a:ext cx="393761" cy="255755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8" name="节点"/>
            <p:cNvSpPr/>
            <p:nvPr/>
          </p:nvSpPr>
          <p:spPr>
            <a:xfrm>
              <a:off x="5461607" y="2784952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39" name="连线"/>
            <p:cNvCxnSpPr/>
            <p:nvPr/>
          </p:nvCxnSpPr>
          <p:spPr>
            <a:xfrm flipH="1" flipV="1">
              <a:off x="5535109" y="2890305"/>
              <a:ext cx="79627" cy="477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0" name="节点"/>
            <p:cNvSpPr/>
            <p:nvPr/>
          </p:nvSpPr>
          <p:spPr>
            <a:xfrm>
              <a:off x="5515999" y="2871195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41" name="连线"/>
            <p:cNvCxnSpPr/>
            <p:nvPr/>
          </p:nvCxnSpPr>
          <p:spPr>
            <a:xfrm flipV="1">
              <a:off x="5614736" y="2890305"/>
              <a:ext cx="79627" cy="477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2" name="节点"/>
            <p:cNvSpPr/>
            <p:nvPr/>
          </p:nvSpPr>
          <p:spPr>
            <a:xfrm>
              <a:off x="5675253" y="2871195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43" name="连线"/>
            <p:cNvCxnSpPr/>
            <p:nvPr/>
          </p:nvCxnSpPr>
          <p:spPr>
            <a:xfrm>
              <a:off x="5614736" y="2938082"/>
              <a:ext cx="0" cy="7962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节点"/>
            <p:cNvSpPr/>
            <p:nvPr/>
          </p:nvSpPr>
          <p:spPr>
            <a:xfrm>
              <a:off x="5595626" y="2998598"/>
              <a:ext cx="38221" cy="3822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45" name="节点"/>
            <p:cNvSpPr/>
            <p:nvPr/>
          </p:nvSpPr>
          <p:spPr>
            <a:xfrm>
              <a:off x="5592441" y="2915786"/>
              <a:ext cx="44591" cy="4459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46" name="连线"/>
            <p:cNvCxnSpPr/>
            <p:nvPr/>
          </p:nvCxnSpPr>
          <p:spPr>
            <a:xfrm flipV="1">
              <a:off x="6008497" y="2938082"/>
              <a:ext cx="393761" cy="255755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7" name="节点"/>
            <p:cNvSpPr/>
            <p:nvPr/>
          </p:nvSpPr>
          <p:spPr>
            <a:xfrm>
              <a:off x="6249129" y="2784952"/>
              <a:ext cx="306258" cy="30625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48" name="节点"/>
            <p:cNvSpPr/>
            <p:nvPr/>
          </p:nvSpPr>
          <p:spPr>
            <a:xfrm>
              <a:off x="6381555" y="2885528"/>
              <a:ext cx="41406" cy="41406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49" name="图形"/>
            <p:cNvSpPr/>
            <p:nvPr/>
          </p:nvSpPr>
          <p:spPr>
            <a:xfrm>
              <a:off x="6373592" y="2944452"/>
              <a:ext cx="57331" cy="46183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50" name="节点"/>
            <p:cNvSpPr/>
            <p:nvPr/>
          </p:nvSpPr>
          <p:spPr>
            <a:xfrm>
              <a:off x="5797033" y="2982373"/>
              <a:ext cx="422928" cy="42292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1" name="连线"/>
            <p:cNvCxnSpPr/>
            <p:nvPr/>
          </p:nvCxnSpPr>
          <p:spPr>
            <a:xfrm flipH="1" flipV="1">
              <a:off x="5898536" y="3127860"/>
              <a:ext cx="109961" cy="659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2" name="节点"/>
            <p:cNvSpPr/>
            <p:nvPr/>
          </p:nvSpPr>
          <p:spPr>
            <a:xfrm>
              <a:off x="5872145" y="3101469"/>
              <a:ext cx="52781" cy="5278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3" name="连线"/>
            <p:cNvCxnSpPr/>
            <p:nvPr/>
          </p:nvCxnSpPr>
          <p:spPr>
            <a:xfrm flipV="1">
              <a:off x="6008497" y="3127860"/>
              <a:ext cx="109961" cy="659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4" name="节点"/>
            <p:cNvSpPr/>
            <p:nvPr/>
          </p:nvSpPr>
          <p:spPr>
            <a:xfrm>
              <a:off x="6092068" y="3101469"/>
              <a:ext cx="52781" cy="5278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5" name="连线"/>
            <p:cNvCxnSpPr/>
            <p:nvPr/>
          </p:nvCxnSpPr>
          <p:spPr>
            <a:xfrm>
              <a:off x="6008497" y="3193837"/>
              <a:ext cx="0" cy="109961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6" name="节点"/>
            <p:cNvSpPr/>
            <p:nvPr/>
          </p:nvSpPr>
          <p:spPr>
            <a:xfrm>
              <a:off x="5982106" y="3277407"/>
              <a:ext cx="52781" cy="5278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57" name="节点"/>
            <p:cNvSpPr/>
            <p:nvPr/>
          </p:nvSpPr>
          <p:spPr>
            <a:xfrm>
              <a:off x="5977708" y="3163048"/>
              <a:ext cx="61578" cy="6157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58" name="图形"/>
            <p:cNvSpPr/>
            <p:nvPr/>
          </p:nvSpPr>
          <p:spPr>
            <a:xfrm>
              <a:off x="8932535" y="2520068"/>
              <a:ext cx="1531291" cy="428761"/>
            </a:xfrm>
            <a:prstGeom prst="ellipse">
              <a:avLst/>
            </a:prstGeom>
            <a:noFill/>
            <a:ln w="8255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59" name="连线"/>
            <p:cNvCxnSpPr/>
            <p:nvPr/>
          </p:nvCxnSpPr>
          <p:spPr>
            <a:xfrm>
              <a:off x="9698181" y="2734449"/>
              <a:ext cx="612517" cy="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0" name="节点"/>
            <p:cNvSpPr/>
            <p:nvPr/>
          </p:nvSpPr>
          <p:spPr>
            <a:xfrm>
              <a:off x="10201320" y="2625071"/>
              <a:ext cx="218755" cy="21875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1" name="连线"/>
            <p:cNvCxnSpPr/>
            <p:nvPr/>
          </p:nvCxnSpPr>
          <p:spPr>
            <a:xfrm flipH="1" flipV="1">
              <a:off x="10253821" y="2700323"/>
              <a:ext cx="56877" cy="3412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2" name="节点"/>
            <p:cNvSpPr/>
            <p:nvPr/>
          </p:nvSpPr>
          <p:spPr>
            <a:xfrm>
              <a:off x="10240171" y="2686673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3" name="连线"/>
            <p:cNvCxnSpPr/>
            <p:nvPr/>
          </p:nvCxnSpPr>
          <p:spPr>
            <a:xfrm flipV="1">
              <a:off x="10310698" y="2700323"/>
              <a:ext cx="56876" cy="3412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4" name="节点"/>
            <p:cNvSpPr/>
            <p:nvPr/>
          </p:nvSpPr>
          <p:spPr>
            <a:xfrm>
              <a:off x="10353924" y="2686673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5" name="连线"/>
            <p:cNvCxnSpPr/>
            <p:nvPr/>
          </p:nvCxnSpPr>
          <p:spPr>
            <a:xfrm>
              <a:off x="10310698" y="2734449"/>
              <a:ext cx="0" cy="568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6" name="节点"/>
            <p:cNvSpPr/>
            <p:nvPr/>
          </p:nvSpPr>
          <p:spPr>
            <a:xfrm>
              <a:off x="10297047" y="2777675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67" name="节点"/>
            <p:cNvSpPr/>
            <p:nvPr/>
          </p:nvSpPr>
          <p:spPr>
            <a:xfrm>
              <a:off x="10294772" y="2718524"/>
              <a:ext cx="31850" cy="3185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68" name="连线"/>
            <p:cNvCxnSpPr/>
            <p:nvPr/>
          </p:nvCxnSpPr>
          <p:spPr>
            <a:xfrm>
              <a:off x="9698181" y="2734449"/>
              <a:ext cx="306258" cy="198921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9" name="节点"/>
            <p:cNvSpPr/>
            <p:nvPr/>
          </p:nvSpPr>
          <p:spPr>
            <a:xfrm>
              <a:off x="9895061" y="2823992"/>
              <a:ext cx="218755" cy="21875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70" name="节点"/>
            <p:cNvSpPr/>
            <p:nvPr/>
          </p:nvSpPr>
          <p:spPr>
            <a:xfrm>
              <a:off x="9989652" y="2895831"/>
              <a:ext cx="29575" cy="29575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71" name="图形"/>
            <p:cNvSpPr/>
            <p:nvPr/>
          </p:nvSpPr>
          <p:spPr>
            <a:xfrm>
              <a:off x="9983964" y="2937920"/>
              <a:ext cx="40951" cy="32988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2" name="连线"/>
            <p:cNvCxnSpPr/>
            <p:nvPr/>
          </p:nvCxnSpPr>
          <p:spPr>
            <a:xfrm flipH="1">
              <a:off x="9391923" y="2734449"/>
              <a:ext cx="306258" cy="198921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3" name="节点"/>
            <p:cNvSpPr/>
            <p:nvPr/>
          </p:nvSpPr>
          <p:spPr>
            <a:xfrm>
              <a:off x="9282545" y="2823992"/>
              <a:ext cx="218755" cy="21875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4" name="连线"/>
            <p:cNvCxnSpPr/>
            <p:nvPr/>
          </p:nvCxnSpPr>
          <p:spPr>
            <a:xfrm flipH="1" flipV="1">
              <a:off x="9335046" y="2899244"/>
              <a:ext cx="56877" cy="3412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5" name="节点"/>
            <p:cNvSpPr/>
            <p:nvPr/>
          </p:nvSpPr>
          <p:spPr>
            <a:xfrm>
              <a:off x="9321396" y="2885594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6" name="连线"/>
            <p:cNvCxnSpPr/>
            <p:nvPr/>
          </p:nvCxnSpPr>
          <p:spPr>
            <a:xfrm flipV="1">
              <a:off x="9391923" y="2899244"/>
              <a:ext cx="56876" cy="3412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7" name="节点"/>
            <p:cNvSpPr/>
            <p:nvPr/>
          </p:nvSpPr>
          <p:spPr>
            <a:xfrm>
              <a:off x="9435149" y="2885594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78" name="连线"/>
            <p:cNvCxnSpPr/>
            <p:nvPr/>
          </p:nvCxnSpPr>
          <p:spPr>
            <a:xfrm>
              <a:off x="9391923" y="2933370"/>
              <a:ext cx="0" cy="568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9" name="节点"/>
            <p:cNvSpPr/>
            <p:nvPr/>
          </p:nvSpPr>
          <p:spPr>
            <a:xfrm>
              <a:off x="9378272" y="2976596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80" name="节点"/>
            <p:cNvSpPr/>
            <p:nvPr/>
          </p:nvSpPr>
          <p:spPr>
            <a:xfrm>
              <a:off x="9375997" y="2917444"/>
              <a:ext cx="31850" cy="3185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1" name="连线"/>
            <p:cNvCxnSpPr/>
            <p:nvPr/>
          </p:nvCxnSpPr>
          <p:spPr>
            <a:xfrm flipH="1">
              <a:off x="9085664" y="2734449"/>
              <a:ext cx="612517" cy="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2" name="节点"/>
            <p:cNvSpPr/>
            <p:nvPr/>
          </p:nvSpPr>
          <p:spPr>
            <a:xfrm>
              <a:off x="8976286" y="2625071"/>
              <a:ext cx="218755" cy="21875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83" name="节点"/>
            <p:cNvSpPr/>
            <p:nvPr/>
          </p:nvSpPr>
          <p:spPr>
            <a:xfrm>
              <a:off x="9070876" y="2696911"/>
              <a:ext cx="29575" cy="29575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84" name="图形"/>
            <p:cNvSpPr/>
            <p:nvPr/>
          </p:nvSpPr>
          <p:spPr>
            <a:xfrm>
              <a:off x="9065189" y="2738999"/>
              <a:ext cx="40951" cy="32988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5" name="连线"/>
            <p:cNvCxnSpPr/>
            <p:nvPr/>
          </p:nvCxnSpPr>
          <p:spPr>
            <a:xfrm flipH="1" flipV="1">
              <a:off x="9391923" y="2535529"/>
              <a:ext cx="306258" cy="19892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6" name="节点"/>
            <p:cNvSpPr/>
            <p:nvPr/>
          </p:nvSpPr>
          <p:spPr>
            <a:xfrm>
              <a:off x="9282545" y="2426151"/>
              <a:ext cx="218755" cy="21875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7" name="连线"/>
            <p:cNvCxnSpPr/>
            <p:nvPr/>
          </p:nvCxnSpPr>
          <p:spPr>
            <a:xfrm flipH="1" flipV="1">
              <a:off x="9335046" y="2501403"/>
              <a:ext cx="56877" cy="3412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8" name="节点"/>
            <p:cNvSpPr/>
            <p:nvPr/>
          </p:nvSpPr>
          <p:spPr>
            <a:xfrm>
              <a:off x="9321396" y="2487752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89" name="连线"/>
            <p:cNvCxnSpPr/>
            <p:nvPr/>
          </p:nvCxnSpPr>
          <p:spPr>
            <a:xfrm flipV="1">
              <a:off x="9391923" y="2501403"/>
              <a:ext cx="56876" cy="3412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0" name="节点"/>
            <p:cNvSpPr/>
            <p:nvPr/>
          </p:nvSpPr>
          <p:spPr>
            <a:xfrm>
              <a:off x="9435149" y="2487752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91" name="连线"/>
            <p:cNvCxnSpPr/>
            <p:nvPr/>
          </p:nvCxnSpPr>
          <p:spPr>
            <a:xfrm>
              <a:off x="9391923" y="2535529"/>
              <a:ext cx="0" cy="56876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2" name="节点"/>
            <p:cNvSpPr/>
            <p:nvPr/>
          </p:nvSpPr>
          <p:spPr>
            <a:xfrm>
              <a:off x="9378272" y="2578755"/>
              <a:ext cx="27300" cy="2730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3" name="节点"/>
            <p:cNvSpPr/>
            <p:nvPr/>
          </p:nvSpPr>
          <p:spPr>
            <a:xfrm>
              <a:off x="9375997" y="2519603"/>
              <a:ext cx="31850" cy="31850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94" name="连线"/>
            <p:cNvCxnSpPr/>
            <p:nvPr/>
          </p:nvCxnSpPr>
          <p:spPr>
            <a:xfrm flipV="1">
              <a:off x="9698181" y="2535529"/>
              <a:ext cx="306258" cy="198920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5" name="节点"/>
            <p:cNvSpPr/>
            <p:nvPr/>
          </p:nvSpPr>
          <p:spPr>
            <a:xfrm>
              <a:off x="9895061" y="2426151"/>
              <a:ext cx="218755" cy="218755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6" name="节点"/>
            <p:cNvSpPr/>
            <p:nvPr/>
          </p:nvSpPr>
          <p:spPr>
            <a:xfrm>
              <a:off x="9989652" y="2497990"/>
              <a:ext cx="29575" cy="29575"/>
            </a:xfrm>
            <a:prstGeom prst="ellipse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7" name="图形"/>
            <p:cNvSpPr/>
            <p:nvPr/>
          </p:nvSpPr>
          <p:spPr>
            <a:xfrm>
              <a:off x="9983964" y="2540079"/>
              <a:ext cx="40951" cy="32988"/>
            </a:xfrm>
            <a:prstGeom prst="arc">
              <a:avLst/>
            </a:prstGeom>
            <a:noFill/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698" name="节点"/>
            <p:cNvSpPr/>
            <p:nvPr/>
          </p:nvSpPr>
          <p:spPr>
            <a:xfrm>
              <a:off x="9486717" y="2522985"/>
              <a:ext cx="422928" cy="42292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143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699" name="连线"/>
            <p:cNvCxnSpPr/>
            <p:nvPr/>
          </p:nvCxnSpPr>
          <p:spPr>
            <a:xfrm flipH="1" flipV="1">
              <a:off x="9588220" y="2668472"/>
              <a:ext cx="109961" cy="659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0" name="节点"/>
            <p:cNvSpPr/>
            <p:nvPr/>
          </p:nvSpPr>
          <p:spPr>
            <a:xfrm>
              <a:off x="9561829" y="2642082"/>
              <a:ext cx="52781" cy="5278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01" name="连线"/>
            <p:cNvCxnSpPr/>
            <p:nvPr/>
          </p:nvCxnSpPr>
          <p:spPr>
            <a:xfrm flipV="1">
              <a:off x="9698181" y="2668472"/>
              <a:ext cx="109961" cy="65977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2" name="节点"/>
            <p:cNvSpPr/>
            <p:nvPr/>
          </p:nvSpPr>
          <p:spPr>
            <a:xfrm>
              <a:off x="9781752" y="2642082"/>
              <a:ext cx="52781" cy="5278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cxnSp>
          <p:nvCxnSpPr>
            <p:cNvPr id="703" name="连线"/>
            <p:cNvCxnSpPr/>
            <p:nvPr/>
          </p:nvCxnSpPr>
          <p:spPr>
            <a:xfrm>
              <a:off x="9698181" y="2734449"/>
              <a:ext cx="0" cy="109962"/>
            </a:xfrm>
            <a:prstGeom prst="line">
              <a:avLst/>
            </a:prstGeom>
            <a:ln w="12700">
              <a:solidFill>
                <a:srgbClr val="68B8F4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04" name="节点"/>
            <p:cNvSpPr/>
            <p:nvPr/>
          </p:nvSpPr>
          <p:spPr>
            <a:xfrm>
              <a:off x="9671790" y="2818020"/>
              <a:ext cx="52781" cy="52781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705" name="节点"/>
            <p:cNvSpPr/>
            <p:nvPr/>
          </p:nvSpPr>
          <p:spPr>
            <a:xfrm>
              <a:off x="9667392" y="2703660"/>
              <a:ext cx="61578" cy="61578"/>
            </a:xfrm>
            <a:prstGeom prst="ellipse">
              <a:avLst/>
            </a:prstGeom>
            <a:solidFill>
              <a:srgbClr val="09131D">
                <a:alpha val="100000"/>
              </a:srgbClr>
            </a:solidFill>
            <a:ln w="12700">
              <a:solidFill>
                <a:srgbClr val="68B8F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sp>
        <p:nvSpPr>
          <p:cNvPr id="707" name="图形"/>
          <p:cNvSpPr/>
          <p:nvPr/>
        </p:nvSpPr>
        <p:spPr>
          <a:xfrm>
            <a:off x="823980" y="2267770"/>
            <a:ext cx="2894870" cy="335425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8" name="文字 百家 · 高频任务沉淀"/>
          <p:cNvSpPr txBox="1"/>
          <p:nvPr/>
        </p:nvSpPr>
        <p:spPr>
          <a:xfrm>
            <a:off x="889607" y="2304229"/>
            <a:ext cx="2763617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68B8F4"/>
                </a:solidFill>
                <a:latin typeface="Microsoft YaHei"/>
                <a:ea typeface="Microsoft YaHei"/>
              </a:rPr>
              <a:t>百家 · 高频任务沉淀</a:t>
            </a:r>
          </a:p>
        </p:txBody>
      </p:sp>
      <p:cxnSp>
        <p:nvCxnSpPr>
          <p:cNvPr id="709" name="连线"/>
          <p:cNvCxnSpPr/>
          <p:nvPr/>
        </p:nvCxnSpPr>
        <p:spPr>
          <a:xfrm>
            <a:off x="2271416" y="2603196"/>
            <a:ext cx="0" cy="860440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0" name="图形"/>
          <p:cNvSpPr/>
          <p:nvPr/>
        </p:nvSpPr>
        <p:spPr>
          <a:xfrm>
            <a:off x="4360535" y="1903176"/>
            <a:ext cx="3193837" cy="335425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1" name="文字 千家 · 知识与交付复用"/>
          <p:cNvSpPr txBox="1"/>
          <p:nvPr/>
        </p:nvSpPr>
        <p:spPr>
          <a:xfrm>
            <a:off x="4426162" y="1939636"/>
            <a:ext cx="3062583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68B8F4"/>
                </a:solidFill>
                <a:latin typeface="Microsoft YaHei"/>
                <a:ea typeface="Microsoft YaHei"/>
              </a:rPr>
              <a:t>千家 · 知识与交付复用</a:t>
            </a:r>
          </a:p>
        </p:txBody>
      </p:sp>
      <p:cxnSp>
        <p:nvCxnSpPr>
          <p:cNvPr id="712" name="连线"/>
          <p:cNvCxnSpPr/>
          <p:nvPr/>
        </p:nvCxnSpPr>
        <p:spPr>
          <a:xfrm>
            <a:off x="5957454" y="2238602"/>
            <a:ext cx="0" cy="700019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3" name="图形"/>
          <p:cNvSpPr/>
          <p:nvPr/>
        </p:nvSpPr>
        <p:spPr>
          <a:xfrm>
            <a:off x="7765837" y="1523999"/>
            <a:ext cx="3937607" cy="335425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762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4" name="文字 万家及以上 · 跨市场能力协同"/>
          <p:cNvSpPr txBox="1"/>
          <p:nvPr/>
        </p:nvSpPr>
        <p:spPr>
          <a:xfrm>
            <a:off x="7831463" y="1560459"/>
            <a:ext cx="3806353" cy="26250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68B8F4"/>
                </a:solidFill>
                <a:latin typeface="Microsoft YaHei"/>
                <a:ea typeface="Microsoft YaHei"/>
              </a:rPr>
              <a:t>万家及以上 · 跨市场能力协同</a:t>
            </a:r>
          </a:p>
        </p:txBody>
      </p:sp>
      <p:cxnSp>
        <p:nvCxnSpPr>
          <p:cNvPr id="715" name="连线"/>
          <p:cNvCxnSpPr/>
          <p:nvPr/>
        </p:nvCxnSpPr>
        <p:spPr>
          <a:xfrm>
            <a:off x="9734640" y="1859425"/>
            <a:ext cx="0" cy="641684"/>
          </a:xfrm>
          <a:prstGeom prst="line">
            <a:avLst/>
          </a:prstGeom>
          <a:ln w="889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6" name="连线"/>
          <p:cNvCxnSpPr/>
          <p:nvPr/>
        </p:nvCxnSpPr>
        <p:spPr>
          <a:xfrm>
            <a:off x="3791770" y="4630334"/>
            <a:ext cx="1713588" cy="72919"/>
          </a:xfrm>
          <a:prstGeom prst="line">
            <a:avLst/>
          </a:prstGeom>
          <a:ln w="2286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7" name="连线"/>
          <p:cNvCxnSpPr/>
          <p:nvPr/>
        </p:nvCxnSpPr>
        <p:spPr>
          <a:xfrm flipV="1">
            <a:off x="5505358" y="4550124"/>
            <a:ext cx="1808383" cy="153129"/>
          </a:xfrm>
          <a:prstGeom prst="line">
            <a:avLst/>
          </a:prstGeom>
          <a:ln w="2286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8" name="连线"/>
          <p:cNvCxnSpPr/>
          <p:nvPr/>
        </p:nvCxnSpPr>
        <p:spPr>
          <a:xfrm flipV="1">
            <a:off x="7313741" y="4258449"/>
            <a:ext cx="1961512" cy="291675"/>
          </a:xfrm>
          <a:prstGeom prst="line">
            <a:avLst/>
          </a:prstGeom>
          <a:ln w="2286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9" name="节点"/>
          <p:cNvSpPr/>
          <p:nvPr/>
        </p:nvSpPr>
        <p:spPr>
          <a:xfrm>
            <a:off x="3748019" y="4586583"/>
            <a:ext cx="87502" cy="87502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0" name="图形"/>
          <p:cNvSpPr/>
          <p:nvPr/>
        </p:nvSpPr>
        <p:spPr>
          <a:xfrm>
            <a:off x="3288631" y="4732420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030609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1" name="文字 需求汇聚"/>
          <p:cNvSpPr txBox="1"/>
          <p:nvPr/>
        </p:nvSpPr>
        <p:spPr>
          <a:xfrm>
            <a:off x="3303215" y="4754296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68B8F4"/>
                </a:solidFill>
                <a:latin typeface="Microsoft YaHei"/>
                <a:ea typeface="Microsoft YaHei"/>
              </a:rPr>
              <a:t>需求汇聚</a:t>
            </a:r>
          </a:p>
        </p:txBody>
      </p:sp>
      <p:sp>
        <p:nvSpPr>
          <p:cNvPr id="722" name="节点"/>
          <p:cNvSpPr/>
          <p:nvPr/>
        </p:nvSpPr>
        <p:spPr>
          <a:xfrm>
            <a:off x="5461607" y="4659502"/>
            <a:ext cx="87502" cy="87502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3" name="图形"/>
          <p:cNvSpPr/>
          <p:nvPr/>
        </p:nvSpPr>
        <p:spPr>
          <a:xfrm>
            <a:off x="5002219" y="4805339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030609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4" name="文字 授权反馈"/>
          <p:cNvSpPr txBox="1"/>
          <p:nvPr/>
        </p:nvSpPr>
        <p:spPr>
          <a:xfrm>
            <a:off x="5016803" y="4827215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68B8F4"/>
                </a:solidFill>
                <a:latin typeface="Microsoft YaHei"/>
                <a:ea typeface="Microsoft YaHei"/>
              </a:rPr>
              <a:t>授权反馈</a:t>
            </a:r>
          </a:p>
        </p:txBody>
      </p:sp>
      <p:sp>
        <p:nvSpPr>
          <p:cNvPr id="725" name="节点"/>
          <p:cNvSpPr/>
          <p:nvPr/>
        </p:nvSpPr>
        <p:spPr>
          <a:xfrm>
            <a:off x="7269990" y="4506373"/>
            <a:ext cx="87502" cy="87502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6" name="图形"/>
          <p:cNvSpPr/>
          <p:nvPr/>
        </p:nvSpPr>
        <p:spPr>
          <a:xfrm>
            <a:off x="6810602" y="4652210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030609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7" name="文字 能力复用"/>
          <p:cNvSpPr txBox="1"/>
          <p:nvPr/>
        </p:nvSpPr>
        <p:spPr>
          <a:xfrm>
            <a:off x="6825186" y="4674086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68B8F4"/>
                </a:solidFill>
                <a:latin typeface="Microsoft YaHei"/>
                <a:ea typeface="Microsoft YaHei"/>
              </a:rPr>
              <a:t>能力复用</a:t>
            </a:r>
          </a:p>
        </p:txBody>
      </p:sp>
      <p:sp>
        <p:nvSpPr>
          <p:cNvPr id="728" name="节点"/>
          <p:cNvSpPr/>
          <p:nvPr/>
        </p:nvSpPr>
        <p:spPr>
          <a:xfrm>
            <a:off x="9231502" y="4214698"/>
            <a:ext cx="87502" cy="87502"/>
          </a:xfrm>
          <a:prstGeom prst="ellipse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9" name="图形"/>
          <p:cNvSpPr/>
          <p:nvPr/>
        </p:nvSpPr>
        <p:spPr>
          <a:xfrm>
            <a:off x="8772114" y="4360535"/>
            <a:ext cx="1006277" cy="269799"/>
          </a:xfrm>
          <a:prstGeom prst="roundRect">
            <a:avLst>
              <a:gd name="adj" fmla="val 10000"/>
            </a:avLst>
          </a:prstGeom>
          <a:solidFill>
            <a:srgbClr val="030609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0" name="文字 交付提升"/>
          <p:cNvSpPr txBox="1"/>
          <p:nvPr/>
        </p:nvSpPr>
        <p:spPr>
          <a:xfrm>
            <a:off x="8786698" y="4382411"/>
            <a:ext cx="97711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68B8F4"/>
                </a:solidFill>
                <a:latin typeface="Microsoft YaHei"/>
                <a:ea typeface="Microsoft YaHei"/>
              </a:rPr>
              <a:t>交付提升</a:t>
            </a:r>
          </a:p>
        </p:txBody>
      </p:sp>
      <p:sp>
        <p:nvSpPr>
          <p:cNvPr id="731" name="文字 网络效应"/>
          <p:cNvSpPr txBox="1"/>
          <p:nvPr/>
        </p:nvSpPr>
        <p:spPr>
          <a:xfrm>
            <a:off x="5177224" y="5089722"/>
            <a:ext cx="1786507" cy="24792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网络效应</a:t>
            </a:r>
          </a:p>
        </p:txBody>
      </p:sp>
      <p:sp>
        <p:nvSpPr>
          <p:cNvPr id="732" name="节点"/>
          <p:cNvSpPr/>
          <p:nvPr/>
        </p:nvSpPr>
        <p:spPr>
          <a:xfrm>
            <a:off x="481263" y="5519942"/>
            <a:ext cx="437511" cy="437511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3" name="连线"/>
          <p:cNvCxnSpPr/>
          <p:nvPr/>
        </p:nvCxnSpPr>
        <p:spPr>
          <a:xfrm flipH="1" flipV="1">
            <a:off x="586266" y="5670446"/>
            <a:ext cx="113753" cy="6825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4" name="节点"/>
          <p:cNvSpPr/>
          <p:nvPr/>
        </p:nvSpPr>
        <p:spPr>
          <a:xfrm>
            <a:off x="558965" y="5643145"/>
            <a:ext cx="54601" cy="546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5" name="连线"/>
          <p:cNvCxnSpPr/>
          <p:nvPr/>
        </p:nvCxnSpPr>
        <p:spPr>
          <a:xfrm flipV="1">
            <a:off x="700019" y="5670446"/>
            <a:ext cx="113753" cy="68252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6" name="节点"/>
          <p:cNvSpPr/>
          <p:nvPr/>
        </p:nvSpPr>
        <p:spPr>
          <a:xfrm>
            <a:off x="786471" y="5643145"/>
            <a:ext cx="54601" cy="546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37" name="连线"/>
          <p:cNvCxnSpPr/>
          <p:nvPr/>
        </p:nvCxnSpPr>
        <p:spPr>
          <a:xfrm>
            <a:off x="700019" y="5738698"/>
            <a:ext cx="0" cy="113753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8" name="节点"/>
          <p:cNvSpPr/>
          <p:nvPr/>
        </p:nvSpPr>
        <p:spPr>
          <a:xfrm>
            <a:off x="672718" y="5825150"/>
            <a:ext cx="54601" cy="546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9" name="节点"/>
          <p:cNvSpPr/>
          <p:nvPr/>
        </p:nvSpPr>
        <p:spPr>
          <a:xfrm>
            <a:off x="668168" y="5706847"/>
            <a:ext cx="63701" cy="6370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0" name="文字 开放接入"/>
          <p:cNvSpPr txBox="1"/>
          <p:nvPr/>
        </p:nvSpPr>
        <p:spPr>
          <a:xfrm>
            <a:off x="1057320" y="5505358"/>
            <a:ext cx="2661531" cy="2552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开放接入</a:t>
            </a:r>
          </a:p>
        </p:txBody>
      </p:sp>
      <p:sp>
        <p:nvSpPr>
          <p:cNvPr id="741" name="文字 MCP / A2A · 专业能力可调用"/>
          <p:cNvSpPr txBox="1"/>
          <p:nvPr/>
        </p:nvSpPr>
        <p:spPr>
          <a:xfrm>
            <a:off x="1057320" y="5818908"/>
            <a:ext cx="2661531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MCP / A2A · 专业能力可调用</a:t>
            </a:r>
          </a:p>
        </p:txBody>
      </p:sp>
      <p:sp>
        <p:nvSpPr>
          <p:cNvPr id="742" name="节点"/>
          <p:cNvSpPr/>
          <p:nvPr/>
        </p:nvSpPr>
        <p:spPr>
          <a:xfrm>
            <a:off x="4068861" y="5519942"/>
            <a:ext cx="437511" cy="437511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3" name="图形"/>
          <p:cNvSpPr/>
          <p:nvPr/>
        </p:nvSpPr>
        <p:spPr>
          <a:xfrm>
            <a:off x="4173864" y="5687509"/>
            <a:ext cx="227506" cy="153566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44" name="连线"/>
          <p:cNvCxnSpPr/>
          <p:nvPr/>
        </p:nvCxnSpPr>
        <p:spPr>
          <a:xfrm flipV="1">
            <a:off x="4173864" y="5624945"/>
            <a:ext cx="56876" cy="56876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5" name="连线"/>
          <p:cNvCxnSpPr/>
          <p:nvPr/>
        </p:nvCxnSpPr>
        <p:spPr>
          <a:xfrm>
            <a:off x="4230740" y="5624945"/>
            <a:ext cx="68252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6" name="文字 长期积累"/>
          <p:cNvSpPr txBox="1"/>
          <p:nvPr/>
        </p:nvSpPr>
        <p:spPr>
          <a:xfrm>
            <a:off x="4644918" y="5505358"/>
            <a:ext cx="3354258" cy="2552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长期积累</a:t>
            </a:r>
          </a:p>
        </p:txBody>
      </p:sp>
      <p:sp>
        <p:nvSpPr>
          <p:cNvPr id="747" name="文字 企业上下文 · 任务资产 · 履约记录 · 稳定连"/>
          <p:cNvSpPr txBox="1"/>
          <p:nvPr/>
        </p:nvSpPr>
        <p:spPr>
          <a:xfrm>
            <a:off x="4644918" y="5818908"/>
            <a:ext cx="3354258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企业上下文 · 任务资产 · 履约记录 · 稳定连接</a:t>
            </a:r>
          </a:p>
        </p:txBody>
      </p:sp>
      <p:sp>
        <p:nvSpPr>
          <p:cNvPr id="748" name="节点"/>
          <p:cNvSpPr/>
          <p:nvPr/>
        </p:nvSpPr>
        <p:spPr>
          <a:xfrm>
            <a:off x="8123138" y="5519942"/>
            <a:ext cx="437511" cy="437511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9" name="图形"/>
          <p:cNvSpPr/>
          <p:nvPr/>
        </p:nvSpPr>
        <p:spPr>
          <a:xfrm>
            <a:off x="8228141" y="5784199"/>
            <a:ext cx="45501" cy="68251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0" name="图形"/>
          <p:cNvSpPr/>
          <p:nvPr/>
        </p:nvSpPr>
        <p:spPr>
          <a:xfrm>
            <a:off x="8307768" y="5727323"/>
            <a:ext cx="45501" cy="125128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1" name="图形"/>
          <p:cNvSpPr/>
          <p:nvPr/>
        </p:nvSpPr>
        <p:spPr>
          <a:xfrm>
            <a:off x="8387395" y="5664758"/>
            <a:ext cx="45501" cy="187692"/>
          </a:xfrm>
          <a:prstGeom prst="rect">
            <a:avLst/>
          </a:prstGeom>
          <a:solidFill>
            <a:srgbClr val="68B8F4">
              <a:alpha val="10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2" name="文字 价值验证"/>
          <p:cNvSpPr txBox="1"/>
          <p:nvPr/>
        </p:nvSpPr>
        <p:spPr>
          <a:xfrm>
            <a:off x="8699195" y="5505358"/>
            <a:ext cx="3310507" cy="25521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607" b="1">
                <a:solidFill>
                  <a:srgbClr val="F5F2EA"/>
                </a:solidFill>
                <a:latin typeface="Microsoft YaHei"/>
                <a:ea typeface="Microsoft YaHei"/>
              </a:rPr>
              <a:t>价值验证</a:t>
            </a:r>
          </a:p>
        </p:txBody>
      </p:sp>
      <p:sp>
        <p:nvSpPr>
          <p:cNvPr id="753" name="文字 匹配密度 · 履约质量 · 持续收入 · 留存与毛"/>
          <p:cNvSpPr txBox="1"/>
          <p:nvPr/>
        </p:nvSpPr>
        <p:spPr>
          <a:xfrm>
            <a:off x="8699195" y="5818908"/>
            <a:ext cx="3310507" cy="2697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匹配密度 · 履约质量 · 持续收入 · 留存与毛利</a:t>
            </a:r>
          </a:p>
        </p:txBody>
      </p:sp>
      <p:sp>
        <p:nvSpPr>
          <p:cNvPr id="754" name="文字 网络价值随有效连接与可靠交付积累，进一步拓展跨国经"/>
          <p:cNvSpPr txBox="1"/>
          <p:nvPr/>
        </p:nvSpPr>
        <p:spPr>
          <a:xfrm>
            <a:off x="1203157" y="6190794"/>
            <a:ext cx="9785683" cy="29167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网络价值随有效连接与可靠交付积累，进一步拓展跨国经营的可能。</a:t>
            </a:r>
          </a:p>
        </p:txBody>
      </p:sp>
      <p:sp>
        <p:nvSpPr>
          <p:cNvPr id="755" name="文字 百家／千家／万家为规模情景，非现有客户数或营收预测"/>
          <p:cNvSpPr txBox="1"/>
          <p:nvPr/>
        </p:nvSpPr>
        <p:spPr>
          <a:xfrm>
            <a:off x="3099042" y="6599138"/>
            <a:ext cx="7583540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百家／千家／万家为规模情景，非现有客户数或营收预测。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30609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文字 R E A L I T Y - A I  ·  V"/>
          <p:cNvSpPr txBox="1"/>
          <p:nvPr/>
        </p:nvSpPr>
        <p:spPr>
          <a:xfrm>
            <a:off x="510430" y="145837"/>
            <a:ext cx="11171138" cy="1968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R E A L I T Y - A I  ·  V A L U E  P A T H</a:t>
            </a:r>
          </a:p>
        </p:txBody>
      </p:sp>
      <p:sp>
        <p:nvSpPr>
          <p:cNvPr id="3" name="主标题"/>
          <p:cNvSpPr txBox="1"/>
          <p:nvPr/>
        </p:nvSpPr>
        <p:spPr>
          <a:xfrm>
            <a:off x="546889" y="437511"/>
            <a:ext cx="11098219" cy="63439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3674" b="1">
                <a:solidFill>
                  <a:srgbClr val="F5F2EA"/>
                </a:solidFill>
                <a:latin typeface="Microsoft YaHei"/>
                <a:ea typeface="Microsoft YaHei"/>
              </a:rPr>
              <a:t>我们的价值-专业领域垂类头部大模型</a:t>
            </a:r>
          </a:p>
        </p:txBody>
      </p:sp>
      <p:sp>
        <p:nvSpPr>
          <p:cNvPr id="4" name="导语"/>
          <p:cNvSpPr txBox="1"/>
          <p:nvPr/>
        </p:nvSpPr>
        <p:spPr>
          <a:xfrm>
            <a:off x="729186" y="1093779"/>
            <a:ext cx="10733626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A9BBC8"/>
                </a:solidFill>
                <a:latin typeface="Microsoft YaHei"/>
                <a:ea typeface="Microsoft YaHei"/>
              </a:rPr>
              <a:t>专业场景验证商业价值，通用模型提供底座；Reality-AI 聚焦跨国经营。</a:t>
            </a:r>
          </a:p>
        </p:txBody>
      </p:sp>
      <p:sp>
        <p:nvSpPr>
          <p:cNvPr id="5" name="页脚"/>
          <p:cNvSpPr txBox="1"/>
          <p:nvPr/>
        </p:nvSpPr>
        <p:spPr>
          <a:xfrm>
            <a:off x="255215" y="6584554"/>
            <a:ext cx="5468899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76" b="0">
                <a:solidFill>
                  <a:srgbClr val="A9BBC8"/>
                </a:solidFill>
                <a:latin typeface="Microsoft YaHei"/>
                <a:ea typeface="Microsoft YaHei"/>
              </a:rPr>
              <a:t>内部 BP · 价值路径与估值逻辑</a:t>
            </a:r>
          </a:p>
        </p:txBody>
      </p:sp>
      <p:sp>
        <p:nvSpPr>
          <p:cNvPr id="6" name="页码"/>
          <p:cNvSpPr txBox="1"/>
          <p:nvPr/>
        </p:nvSpPr>
        <p:spPr>
          <a:xfrm>
            <a:off x="10864880" y="6584554"/>
            <a:ext cx="1035444" cy="1895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90" b="0">
                <a:solidFill>
                  <a:srgbClr val="A9BBC8"/>
                </a:solidFill>
                <a:latin typeface="Microsoft YaHei"/>
                <a:ea typeface="Microsoft YaHei"/>
              </a:rPr>
              <a:t>07 / 07</a:t>
            </a:r>
          </a:p>
        </p:txBody>
      </p:sp>
      <p:sp>
        <p:nvSpPr>
          <p:cNvPr id="7" name="文字 专业场景 Agent"/>
          <p:cNvSpPr txBox="1"/>
          <p:nvPr/>
        </p:nvSpPr>
        <p:spPr>
          <a:xfrm>
            <a:off x="466679" y="1509416"/>
            <a:ext cx="5483483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5DC6C5"/>
                </a:solidFill>
                <a:latin typeface="Microsoft YaHei"/>
                <a:ea typeface="Microsoft YaHei"/>
              </a:rPr>
              <a:t>专业场景 Agent</a:t>
            </a:r>
          </a:p>
        </p:txBody>
      </p:sp>
      <p:sp>
        <p:nvSpPr>
          <p:cNvPr id="8" name="文字 深入具体业务，以专业能力与工作流形成商业价值。"/>
          <p:cNvSpPr txBox="1"/>
          <p:nvPr/>
        </p:nvSpPr>
        <p:spPr>
          <a:xfrm>
            <a:off x="466679" y="1866717"/>
            <a:ext cx="5483483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深入具体业务，以专业能力与工作流形成商业价值。</a:t>
            </a:r>
          </a:p>
        </p:txBody>
      </p:sp>
      <p:sp>
        <p:nvSpPr>
          <p:cNvPr id="9" name="图形"/>
          <p:cNvSpPr/>
          <p:nvPr/>
        </p:nvSpPr>
        <p:spPr>
          <a:xfrm>
            <a:off x="466679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文字 Harvey"/>
          <p:cNvSpPr txBox="1"/>
          <p:nvPr/>
        </p:nvSpPr>
        <p:spPr>
          <a:xfrm>
            <a:off x="605224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Harvey</a:t>
            </a:r>
          </a:p>
        </p:txBody>
      </p:sp>
      <p:sp>
        <p:nvSpPr>
          <p:cNvPr id="11" name="文字 法律"/>
          <p:cNvSpPr txBox="1"/>
          <p:nvPr/>
        </p:nvSpPr>
        <p:spPr>
          <a:xfrm>
            <a:off x="2289645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法律</a:t>
            </a:r>
          </a:p>
        </p:txBody>
      </p:sp>
      <p:sp>
        <p:nvSpPr>
          <p:cNvPr id="12" name="文字 110亿美元"/>
          <p:cNvSpPr txBox="1"/>
          <p:nvPr/>
        </p:nvSpPr>
        <p:spPr>
          <a:xfrm>
            <a:off x="605224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DC6C5"/>
                </a:solidFill>
                <a:latin typeface="Microsoft YaHei"/>
                <a:ea typeface="Microsoft YaHei"/>
              </a:rPr>
              <a:t>110亿美元</a:t>
            </a:r>
          </a:p>
        </p:txBody>
      </p:sp>
      <p:sp>
        <p:nvSpPr>
          <p:cNvPr id="13" name="图形"/>
          <p:cNvSpPr/>
          <p:nvPr/>
        </p:nvSpPr>
        <p:spPr>
          <a:xfrm>
            <a:off x="3266755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文字 Legora"/>
          <p:cNvSpPr txBox="1"/>
          <p:nvPr/>
        </p:nvSpPr>
        <p:spPr>
          <a:xfrm>
            <a:off x="3405301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Legora</a:t>
            </a:r>
          </a:p>
        </p:txBody>
      </p:sp>
      <p:sp>
        <p:nvSpPr>
          <p:cNvPr id="15" name="文字 法律"/>
          <p:cNvSpPr txBox="1"/>
          <p:nvPr/>
        </p:nvSpPr>
        <p:spPr>
          <a:xfrm>
            <a:off x="5089722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法律</a:t>
            </a:r>
          </a:p>
        </p:txBody>
      </p:sp>
      <p:sp>
        <p:nvSpPr>
          <p:cNvPr id="16" name="文字 56亿美元"/>
          <p:cNvSpPr txBox="1"/>
          <p:nvPr/>
        </p:nvSpPr>
        <p:spPr>
          <a:xfrm>
            <a:off x="3405301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DC6C5"/>
                </a:solidFill>
                <a:latin typeface="Microsoft YaHei"/>
                <a:ea typeface="Microsoft YaHei"/>
              </a:rPr>
              <a:t>56亿美元</a:t>
            </a:r>
          </a:p>
        </p:txBody>
      </p:sp>
      <p:sp>
        <p:nvSpPr>
          <p:cNvPr id="17" name="图形"/>
          <p:cNvSpPr/>
          <p:nvPr/>
        </p:nvSpPr>
        <p:spPr>
          <a:xfrm>
            <a:off x="466679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文字 Sierra"/>
          <p:cNvSpPr txBox="1"/>
          <p:nvPr/>
        </p:nvSpPr>
        <p:spPr>
          <a:xfrm>
            <a:off x="605224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Sierra</a:t>
            </a:r>
          </a:p>
        </p:txBody>
      </p:sp>
      <p:sp>
        <p:nvSpPr>
          <p:cNvPr id="19" name="文字 客服"/>
          <p:cNvSpPr txBox="1"/>
          <p:nvPr/>
        </p:nvSpPr>
        <p:spPr>
          <a:xfrm>
            <a:off x="2289645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客服</a:t>
            </a:r>
          </a:p>
        </p:txBody>
      </p:sp>
      <p:sp>
        <p:nvSpPr>
          <p:cNvPr id="20" name="文字 &gt;150亿美元"/>
          <p:cNvSpPr txBox="1"/>
          <p:nvPr/>
        </p:nvSpPr>
        <p:spPr>
          <a:xfrm>
            <a:off x="605224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DC6C5"/>
                </a:solidFill>
                <a:latin typeface="Microsoft YaHei"/>
                <a:ea typeface="Microsoft YaHei"/>
              </a:rPr>
              <a:t>&gt;150亿美元</a:t>
            </a:r>
          </a:p>
        </p:txBody>
      </p:sp>
      <p:sp>
        <p:nvSpPr>
          <p:cNvPr id="21" name="图形"/>
          <p:cNvSpPr/>
          <p:nvPr/>
        </p:nvSpPr>
        <p:spPr>
          <a:xfrm>
            <a:off x="3266755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文字 Glean"/>
          <p:cNvSpPr txBox="1"/>
          <p:nvPr/>
        </p:nvSpPr>
        <p:spPr>
          <a:xfrm>
            <a:off x="3405301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Glean</a:t>
            </a:r>
          </a:p>
        </p:txBody>
      </p:sp>
      <p:sp>
        <p:nvSpPr>
          <p:cNvPr id="23" name="文字 企业知识"/>
          <p:cNvSpPr txBox="1"/>
          <p:nvPr/>
        </p:nvSpPr>
        <p:spPr>
          <a:xfrm>
            <a:off x="5089722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企业知识</a:t>
            </a:r>
          </a:p>
        </p:txBody>
      </p:sp>
      <p:sp>
        <p:nvSpPr>
          <p:cNvPr id="24" name="文字 72亿美元"/>
          <p:cNvSpPr txBox="1"/>
          <p:nvPr/>
        </p:nvSpPr>
        <p:spPr>
          <a:xfrm>
            <a:off x="3405301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5DC6C5"/>
                </a:solidFill>
                <a:latin typeface="Microsoft YaHei"/>
                <a:ea typeface="Microsoft YaHei"/>
              </a:rPr>
              <a:t>72亿美元</a:t>
            </a:r>
          </a:p>
        </p:txBody>
      </p:sp>
      <p:sp>
        <p:nvSpPr>
          <p:cNvPr id="25" name="文字 通用模型"/>
          <p:cNvSpPr txBox="1"/>
          <p:nvPr/>
        </p:nvSpPr>
        <p:spPr>
          <a:xfrm>
            <a:off x="6241837" y="1509416"/>
            <a:ext cx="5483483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52" b="1">
                <a:solidFill>
                  <a:srgbClr val="68B8F4"/>
                </a:solidFill>
                <a:latin typeface="Microsoft YaHei"/>
                <a:ea typeface="Microsoft YaHei"/>
              </a:rPr>
              <a:t>通用模型</a:t>
            </a:r>
          </a:p>
        </p:txBody>
      </p:sp>
      <p:sp>
        <p:nvSpPr>
          <p:cNvPr id="26" name="文字 覆盖跨领域任务，提供基础能力与开发生态。"/>
          <p:cNvSpPr txBox="1"/>
          <p:nvPr/>
        </p:nvSpPr>
        <p:spPr>
          <a:xfrm>
            <a:off x="6241837" y="1866717"/>
            <a:ext cx="5483483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覆盖跨领域任务，提供基础能力与开发生态。</a:t>
            </a:r>
          </a:p>
        </p:txBody>
      </p:sp>
      <p:sp>
        <p:nvSpPr>
          <p:cNvPr id="27" name="图形"/>
          <p:cNvSpPr/>
          <p:nvPr/>
        </p:nvSpPr>
        <p:spPr>
          <a:xfrm>
            <a:off x="6241837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文字 OpenAI"/>
          <p:cNvSpPr txBox="1"/>
          <p:nvPr/>
        </p:nvSpPr>
        <p:spPr>
          <a:xfrm>
            <a:off x="6380382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OpenAI</a:t>
            </a:r>
          </a:p>
        </p:txBody>
      </p:sp>
      <p:sp>
        <p:nvSpPr>
          <p:cNvPr id="29" name="文字 通用"/>
          <p:cNvSpPr txBox="1"/>
          <p:nvPr/>
        </p:nvSpPr>
        <p:spPr>
          <a:xfrm>
            <a:off x="8064803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30" name="文字 8520亿美元"/>
          <p:cNvSpPr txBox="1"/>
          <p:nvPr/>
        </p:nvSpPr>
        <p:spPr>
          <a:xfrm>
            <a:off x="6380382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68B8F4"/>
                </a:solidFill>
                <a:latin typeface="Microsoft YaHei"/>
                <a:ea typeface="Microsoft YaHei"/>
              </a:rPr>
              <a:t>8520亿美元</a:t>
            </a:r>
          </a:p>
        </p:txBody>
      </p:sp>
      <p:sp>
        <p:nvSpPr>
          <p:cNvPr id="31" name="图形"/>
          <p:cNvSpPr/>
          <p:nvPr/>
        </p:nvSpPr>
        <p:spPr>
          <a:xfrm>
            <a:off x="9041913" y="2224019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文字 Anthropic"/>
          <p:cNvSpPr txBox="1"/>
          <p:nvPr/>
        </p:nvSpPr>
        <p:spPr>
          <a:xfrm>
            <a:off x="9180459" y="2296937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Anthropic</a:t>
            </a:r>
          </a:p>
        </p:txBody>
      </p:sp>
      <p:sp>
        <p:nvSpPr>
          <p:cNvPr id="33" name="文字 通用"/>
          <p:cNvSpPr txBox="1"/>
          <p:nvPr/>
        </p:nvSpPr>
        <p:spPr>
          <a:xfrm>
            <a:off x="10864880" y="2318813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34" name="文字 9650亿美元"/>
          <p:cNvSpPr txBox="1"/>
          <p:nvPr/>
        </p:nvSpPr>
        <p:spPr>
          <a:xfrm>
            <a:off x="9180459" y="2574028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68B8F4"/>
                </a:solidFill>
                <a:latin typeface="Microsoft YaHei"/>
                <a:ea typeface="Microsoft YaHei"/>
              </a:rPr>
              <a:t>9650亿美元</a:t>
            </a:r>
          </a:p>
        </p:txBody>
      </p:sp>
      <p:sp>
        <p:nvSpPr>
          <p:cNvPr id="35" name="图形"/>
          <p:cNvSpPr/>
          <p:nvPr/>
        </p:nvSpPr>
        <p:spPr>
          <a:xfrm>
            <a:off x="6241837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文字 Mistral"/>
          <p:cNvSpPr txBox="1"/>
          <p:nvPr/>
        </p:nvSpPr>
        <p:spPr>
          <a:xfrm>
            <a:off x="6380382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Mistral</a:t>
            </a:r>
          </a:p>
        </p:txBody>
      </p:sp>
      <p:sp>
        <p:nvSpPr>
          <p:cNvPr id="37" name="文字 通用"/>
          <p:cNvSpPr txBox="1"/>
          <p:nvPr/>
        </p:nvSpPr>
        <p:spPr>
          <a:xfrm>
            <a:off x="8064803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38" name="文字 117亿欧元"/>
          <p:cNvSpPr txBox="1"/>
          <p:nvPr/>
        </p:nvSpPr>
        <p:spPr>
          <a:xfrm>
            <a:off x="6380382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09" b="1">
                <a:solidFill>
                  <a:srgbClr val="68B8F4"/>
                </a:solidFill>
                <a:latin typeface="Microsoft YaHei"/>
                <a:ea typeface="Microsoft YaHei"/>
              </a:rPr>
              <a:t>117亿欧元</a:t>
            </a:r>
          </a:p>
        </p:txBody>
      </p:sp>
      <p:sp>
        <p:nvSpPr>
          <p:cNvPr id="39" name="图形"/>
          <p:cNvSpPr/>
          <p:nvPr/>
        </p:nvSpPr>
        <p:spPr>
          <a:xfrm>
            <a:off x="9041913" y="3091751"/>
            <a:ext cx="2683406" cy="758354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255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文字 DeepSeek"/>
          <p:cNvSpPr txBox="1"/>
          <p:nvPr/>
        </p:nvSpPr>
        <p:spPr>
          <a:xfrm>
            <a:off x="9180459" y="3164669"/>
            <a:ext cx="1735464" cy="21146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DeepSeek</a:t>
            </a:r>
          </a:p>
        </p:txBody>
      </p:sp>
      <p:sp>
        <p:nvSpPr>
          <p:cNvPr id="41" name="文字 通用"/>
          <p:cNvSpPr txBox="1"/>
          <p:nvPr/>
        </p:nvSpPr>
        <p:spPr>
          <a:xfrm>
            <a:off x="10864880" y="3186545"/>
            <a:ext cx="714602" cy="17500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18" b="0">
                <a:solidFill>
                  <a:srgbClr val="A9BBC8"/>
                </a:solidFill>
                <a:latin typeface="Microsoft YaHei"/>
                <a:ea typeface="Microsoft YaHei"/>
              </a:rPr>
              <a:t>通用</a:t>
            </a:r>
          </a:p>
        </p:txBody>
      </p:sp>
      <p:sp>
        <p:nvSpPr>
          <p:cNvPr id="42" name="文字 约5000亿元人民币*"/>
          <p:cNvSpPr txBox="1"/>
          <p:nvPr/>
        </p:nvSpPr>
        <p:spPr>
          <a:xfrm>
            <a:off x="9180459" y="3441760"/>
            <a:ext cx="2413607" cy="31355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722" b="1">
                <a:solidFill>
                  <a:srgbClr val="68B8F4"/>
                </a:solidFill>
                <a:latin typeface="Microsoft YaHei"/>
                <a:ea typeface="Microsoft YaHei"/>
              </a:rPr>
              <a:t>约5000亿元人民币*</a:t>
            </a:r>
          </a:p>
        </p:txBody>
      </p:sp>
      <p:sp>
        <p:nvSpPr>
          <p:cNvPr id="43" name="文字 Reality-AI 的价值空间"/>
          <p:cNvSpPr txBox="1"/>
          <p:nvPr/>
        </p:nvSpPr>
        <p:spPr>
          <a:xfrm>
            <a:off x="466679" y="4141779"/>
            <a:ext cx="11258640" cy="33542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066" b="1">
                <a:solidFill>
                  <a:srgbClr val="F5F2EA"/>
                </a:solidFill>
                <a:latin typeface="Microsoft YaHei"/>
                <a:ea typeface="Microsoft YaHei"/>
              </a:rPr>
              <a:t>Reality-AI 的价值空间</a:t>
            </a:r>
          </a:p>
        </p:txBody>
      </p:sp>
      <p:sp>
        <p:nvSpPr>
          <p:cNvPr id="44" name="文字 以通用模型为底座，用 Agent 将跨国经营的专业"/>
          <p:cNvSpPr txBox="1"/>
          <p:nvPr/>
        </p:nvSpPr>
        <p:spPr>
          <a:xfrm>
            <a:off x="466679" y="4520956"/>
            <a:ext cx="11258640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20" b="0">
                <a:solidFill>
                  <a:srgbClr val="A9BBC8"/>
                </a:solidFill>
                <a:latin typeface="Microsoft YaHei"/>
                <a:ea typeface="Microsoft YaHei"/>
              </a:rPr>
              <a:t>以通用模型为底座，用 Agent 将跨国经营的专业判断接到真实交付。</a:t>
            </a:r>
          </a:p>
        </p:txBody>
      </p:sp>
      <p:sp>
        <p:nvSpPr>
          <p:cNvPr id="45" name="节点"/>
          <p:cNvSpPr/>
          <p:nvPr/>
        </p:nvSpPr>
        <p:spPr>
          <a:xfrm>
            <a:off x="481263" y="4973052"/>
            <a:ext cx="422928" cy="422928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图形"/>
          <p:cNvSpPr/>
          <p:nvPr/>
        </p:nvSpPr>
        <p:spPr>
          <a:xfrm>
            <a:off x="621252" y="5074555"/>
            <a:ext cx="142949" cy="219922"/>
          </a:xfrm>
          <a:prstGeom prst="roundRect">
            <a:avLst>
              <a:gd name="adj" fmla="val 10000"/>
            </a:avLst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7" name="连线"/>
          <p:cNvCxnSpPr/>
          <p:nvPr/>
        </p:nvCxnSpPr>
        <p:spPr>
          <a:xfrm>
            <a:off x="650941" y="5135034"/>
            <a:ext cx="83571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连线"/>
          <p:cNvCxnSpPr/>
          <p:nvPr/>
        </p:nvCxnSpPr>
        <p:spPr>
          <a:xfrm>
            <a:off x="650941" y="5184516"/>
            <a:ext cx="83571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连线"/>
          <p:cNvCxnSpPr/>
          <p:nvPr/>
        </p:nvCxnSpPr>
        <p:spPr>
          <a:xfrm>
            <a:off x="650941" y="5233999"/>
            <a:ext cx="83571" cy="0"/>
          </a:xfrm>
          <a:prstGeom prst="line">
            <a:avLst/>
          </a:prstGeom>
          <a:ln w="1143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文字 专业判断"/>
          <p:cNvSpPr txBox="1"/>
          <p:nvPr/>
        </p:nvSpPr>
        <p:spPr>
          <a:xfrm>
            <a:off x="1035444" y="4987636"/>
            <a:ext cx="1990679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37" b="1">
                <a:solidFill>
                  <a:srgbClr val="68B8F4"/>
                </a:solidFill>
                <a:latin typeface="Microsoft YaHei"/>
                <a:ea typeface="Microsoft YaHei"/>
              </a:rPr>
              <a:t>专业判断</a:t>
            </a:r>
          </a:p>
        </p:txBody>
      </p:sp>
      <p:sp>
        <p:nvSpPr>
          <p:cNvPr id="51" name="文字 国别规则 · 行业知识"/>
          <p:cNvSpPr txBox="1"/>
          <p:nvPr/>
        </p:nvSpPr>
        <p:spPr>
          <a:xfrm>
            <a:off x="1035444" y="5359521"/>
            <a:ext cx="2019846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国别规则 · 行业知识</a:t>
            </a:r>
          </a:p>
        </p:txBody>
      </p:sp>
      <p:sp>
        <p:nvSpPr>
          <p:cNvPr id="52" name="文字 收入基础：持续收入与留存"/>
          <p:cNvSpPr txBox="1"/>
          <p:nvPr/>
        </p:nvSpPr>
        <p:spPr>
          <a:xfrm>
            <a:off x="466679" y="5760574"/>
            <a:ext cx="2661531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F5F2EA"/>
                </a:solidFill>
                <a:latin typeface="Microsoft YaHei"/>
                <a:ea typeface="Microsoft YaHei"/>
              </a:rPr>
              <a:t>收入基础：持续收入与留存</a:t>
            </a:r>
          </a:p>
        </p:txBody>
      </p:sp>
      <p:cxnSp>
        <p:nvCxnSpPr>
          <p:cNvPr id="53" name="连线"/>
          <p:cNvCxnSpPr/>
          <p:nvPr/>
        </p:nvCxnSpPr>
        <p:spPr>
          <a:xfrm>
            <a:off x="3004248" y="5220975"/>
            <a:ext cx="211464" cy="0"/>
          </a:xfrm>
          <a:prstGeom prst="line">
            <a:avLst/>
          </a:prstGeom>
          <a:ln w="1651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节点"/>
          <p:cNvSpPr/>
          <p:nvPr/>
        </p:nvSpPr>
        <p:spPr>
          <a:xfrm>
            <a:off x="3310507" y="4973052"/>
            <a:ext cx="422928" cy="422928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5" name="连线"/>
          <p:cNvCxnSpPr/>
          <p:nvPr/>
        </p:nvCxnSpPr>
        <p:spPr>
          <a:xfrm flipH="1" flipV="1">
            <a:off x="3412009" y="5118539"/>
            <a:ext cx="109962" cy="65977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节点"/>
          <p:cNvSpPr/>
          <p:nvPr/>
        </p:nvSpPr>
        <p:spPr>
          <a:xfrm>
            <a:off x="3385619" y="5092149"/>
            <a:ext cx="52781" cy="5278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7" name="连线"/>
          <p:cNvCxnSpPr/>
          <p:nvPr/>
        </p:nvCxnSpPr>
        <p:spPr>
          <a:xfrm flipV="1">
            <a:off x="3521971" y="5118539"/>
            <a:ext cx="109961" cy="65977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节点"/>
          <p:cNvSpPr/>
          <p:nvPr/>
        </p:nvSpPr>
        <p:spPr>
          <a:xfrm>
            <a:off x="3605541" y="5092149"/>
            <a:ext cx="52781" cy="5278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9" name="连线"/>
          <p:cNvCxnSpPr/>
          <p:nvPr/>
        </p:nvCxnSpPr>
        <p:spPr>
          <a:xfrm>
            <a:off x="3521971" y="5184516"/>
            <a:ext cx="0" cy="109961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节点"/>
          <p:cNvSpPr/>
          <p:nvPr/>
        </p:nvSpPr>
        <p:spPr>
          <a:xfrm>
            <a:off x="3495580" y="5268087"/>
            <a:ext cx="52781" cy="52781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节点"/>
          <p:cNvSpPr/>
          <p:nvPr/>
        </p:nvSpPr>
        <p:spPr>
          <a:xfrm>
            <a:off x="3491182" y="5153727"/>
            <a:ext cx="61578" cy="61578"/>
          </a:xfrm>
          <a:prstGeom prst="ellipse">
            <a:avLst/>
          </a:prstGeom>
          <a:solidFill>
            <a:srgbClr val="09131D">
              <a:alpha val="100000"/>
            </a:srgbClr>
          </a:solidFill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文字 持续交付"/>
          <p:cNvSpPr txBox="1"/>
          <p:nvPr/>
        </p:nvSpPr>
        <p:spPr>
          <a:xfrm>
            <a:off x="3864688" y="4987636"/>
            <a:ext cx="1990679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37" b="1">
                <a:solidFill>
                  <a:srgbClr val="5DC6C5"/>
                </a:solidFill>
                <a:latin typeface="Microsoft YaHei"/>
                <a:ea typeface="Microsoft YaHei"/>
              </a:rPr>
              <a:t>持续交付</a:t>
            </a:r>
          </a:p>
        </p:txBody>
      </p:sp>
      <p:sp>
        <p:nvSpPr>
          <p:cNvPr id="63" name="文字 专家 · 本地团队"/>
          <p:cNvSpPr txBox="1"/>
          <p:nvPr/>
        </p:nvSpPr>
        <p:spPr>
          <a:xfrm>
            <a:off x="3864688" y="5359521"/>
            <a:ext cx="2019846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专家 · 本地团队</a:t>
            </a:r>
          </a:p>
        </p:txBody>
      </p:sp>
      <p:sp>
        <p:nvSpPr>
          <p:cNvPr id="64" name="文字 规模能力：交付效率与复用"/>
          <p:cNvSpPr txBox="1"/>
          <p:nvPr/>
        </p:nvSpPr>
        <p:spPr>
          <a:xfrm>
            <a:off x="3295923" y="5760574"/>
            <a:ext cx="2661531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F5F2EA"/>
                </a:solidFill>
                <a:latin typeface="Microsoft YaHei"/>
                <a:ea typeface="Microsoft YaHei"/>
              </a:rPr>
              <a:t>规模能力：交付效率与复用</a:t>
            </a:r>
          </a:p>
        </p:txBody>
      </p:sp>
      <p:cxnSp>
        <p:nvCxnSpPr>
          <p:cNvPr id="65" name="连线"/>
          <p:cNvCxnSpPr/>
          <p:nvPr/>
        </p:nvCxnSpPr>
        <p:spPr>
          <a:xfrm>
            <a:off x="5833492" y="5220975"/>
            <a:ext cx="211464" cy="0"/>
          </a:xfrm>
          <a:prstGeom prst="line">
            <a:avLst/>
          </a:prstGeom>
          <a:ln w="16510">
            <a:solidFill>
              <a:srgbClr val="68B8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节点"/>
          <p:cNvSpPr/>
          <p:nvPr/>
        </p:nvSpPr>
        <p:spPr>
          <a:xfrm>
            <a:off x="6139751" y="4973052"/>
            <a:ext cx="422928" cy="422928"/>
          </a:xfrm>
          <a:prstGeom prst="ellipse">
            <a:avLst/>
          </a:prstGeom>
          <a:solidFill>
            <a:srgbClr val="09131D">
              <a:alpha val="100000"/>
            </a:srgbClr>
          </a:solidFill>
          <a:ln w="1143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节点"/>
          <p:cNvSpPr/>
          <p:nvPr/>
        </p:nvSpPr>
        <p:spPr>
          <a:xfrm>
            <a:off x="6241253" y="5074555"/>
            <a:ext cx="219922" cy="219922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图形"/>
          <p:cNvSpPr/>
          <p:nvPr/>
        </p:nvSpPr>
        <p:spPr>
          <a:xfrm>
            <a:off x="6301732" y="5074555"/>
            <a:ext cx="98965" cy="219922"/>
          </a:xfrm>
          <a:prstGeom prst="ellipse">
            <a:avLst/>
          </a:prstGeom>
          <a:noFill/>
          <a:ln w="12700">
            <a:solidFill>
              <a:srgbClr val="68B8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9" name="连线"/>
          <p:cNvCxnSpPr/>
          <p:nvPr/>
        </p:nvCxnSpPr>
        <p:spPr>
          <a:xfrm>
            <a:off x="6241253" y="5184516"/>
            <a:ext cx="219923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连线"/>
          <p:cNvCxnSpPr/>
          <p:nvPr/>
        </p:nvCxnSpPr>
        <p:spPr>
          <a:xfrm>
            <a:off x="6257748" y="5135034"/>
            <a:ext cx="186934" cy="0"/>
          </a:xfrm>
          <a:prstGeom prst="line">
            <a:avLst/>
          </a:prstGeom>
          <a:ln w="12700">
            <a:solidFill>
              <a:srgbClr val="68B8F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文字 企业网络"/>
          <p:cNvSpPr txBox="1"/>
          <p:nvPr/>
        </p:nvSpPr>
        <p:spPr>
          <a:xfrm>
            <a:off x="6693932" y="4987636"/>
            <a:ext cx="1990679" cy="34271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837" b="1">
                <a:solidFill>
                  <a:srgbClr val="E6BC72"/>
                </a:solidFill>
                <a:latin typeface="Microsoft YaHei"/>
                <a:ea typeface="Microsoft YaHei"/>
              </a:rPr>
              <a:t>企业网络</a:t>
            </a:r>
          </a:p>
        </p:txBody>
      </p:sp>
      <p:sp>
        <p:nvSpPr>
          <p:cNvPr id="72" name="文字 交付经验 · 能力协同"/>
          <p:cNvSpPr txBox="1"/>
          <p:nvPr/>
        </p:nvSpPr>
        <p:spPr>
          <a:xfrm>
            <a:off x="6693932" y="5359521"/>
            <a:ext cx="2019846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A9BBC8"/>
                </a:solidFill>
                <a:latin typeface="Microsoft YaHei"/>
                <a:ea typeface="Microsoft YaHei"/>
              </a:rPr>
              <a:t>交付经验 · 能力协同</a:t>
            </a:r>
          </a:p>
        </p:txBody>
      </p:sp>
      <p:sp>
        <p:nvSpPr>
          <p:cNvPr id="73" name="文字 平台空间：连接与跨企业协同"/>
          <p:cNvSpPr txBox="1"/>
          <p:nvPr/>
        </p:nvSpPr>
        <p:spPr>
          <a:xfrm>
            <a:off x="6125167" y="5760574"/>
            <a:ext cx="2661531" cy="20417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48" b="0">
                <a:solidFill>
                  <a:srgbClr val="F5F2EA"/>
                </a:solidFill>
                <a:latin typeface="Microsoft YaHei"/>
                <a:ea typeface="Microsoft YaHei"/>
              </a:rPr>
              <a:t>平台空间：连接与跨企业协同</a:t>
            </a:r>
          </a:p>
        </p:txBody>
      </p:sp>
      <p:sp>
        <p:nvSpPr>
          <p:cNvPr id="74" name="图形"/>
          <p:cNvSpPr/>
          <p:nvPr/>
        </p:nvSpPr>
        <p:spPr>
          <a:xfrm>
            <a:off x="9100248" y="4951176"/>
            <a:ext cx="2625071" cy="1166698"/>
          </a:xfrm>
          <a:prstGeom prst="roundRect">
            <a:avLst>
              <a:gd name="adj" fmla="val 10000"/>
            </a:avLst>
          </a:prstGeom>
          <a:solidFill>
            <a:srgbClr val="09131D">
              <a:alpha val="100000"/>
            </a:srgbClr>
          </a:solidFill>
          <a:ln w="8890">
            <a:solidFill>
              <a:srgbClr val="234E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文字 长期目标估值"/>
          <p:cNvSpPr txBox="1"/>
          <p:nvPr/>
        </p:nvSpPr>
        <p:spPr>
          <a:xfrm>
            <a:off x="9224210" y="5045971"/>
            <a:ext cx="2377148" cy="218755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63" b="0">
                <a:solidFill>
                  <a:srgbClr val="E6BC72"/>
                </a:solidFill>
                <a:latin typeface="Microsoft YaHei"/>
                <a:ea typeface="Microsoft YaHei"/>
              </a:rPr>
              <a:t>长期目标估值</a:t>
            </a:r>
          </a:p>
        </p:txBody>
      </p:sp>
      <p:sp>
        <p:nvSpPr>
          <p:cNvPr id="76" name="文字 &gt;100亿欧元"/>
          <p:cNvSpPr txBox="1"/>
          <p:nvPr/>
        </p:nvSpPr>
        <p:spPr>
          <a:xfrm>
            <a:off x="9224210" y="5330353"/>
            <a:ext cx="2377148" cy="58334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26" b="1">
                <a:solidFill>
                  <a:srgbClr val="E6BC72"/>
                </a:solidFill>
                <a:latin typeface="Microsoft YaHei"/>
                <a:ea typeface="Microsoft YaHei"/>
              </a:rPr>
              <a:t>&gt;100亿欧元</a:t>
            </a:r>
          </a:p>
        </p:txBody>
      </p:sp>
      <p:sp>
        <p:nvSpPr>
          <p:cNvPr id="77" name="文字 持续收入与留存构成基础，可复制交付与企业协同拓展长"/>
          <p:cNvSpPr txBox="1"/>
          <p:nvPr/>
        </p:nvSpPr>
        <p:spPr>
          <a:xfrm>
            <a:off x="466679" y="6198085"/>
            <a:ext cx="11258640" cy="24792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35" b="1">
                <a:solidFill>
                  <a:srgbClr val="F5F2EA"/>
                </a:solidFill>
                <a:latin typeface="Microsoft YaHei"/>
                <a:ea typeface="Microsoft YaHei"/>
              </a:rPr>
              <a:t>持续收入与留存构成基础，可复制交付与企业协同拓展长期价值。</a:t>
            </a:r>
          </a:p>
        </p:txBody>
      </p:sp>
      <p:sp>
        <p:nvSpPr>
          <p:cNvPr id="78" name="文字 *DeepSeek 为媒体报道值；同行金额仅作量级"/>
          <p:cNvSpPr txBox="1"/>
          <p:nvPr/>
        </p:nvSpPr>
        <p:spPr>
          <a:xfrm>
            <a:off x="2894870" y="6584554"/>
            <a:ext cx="7948133" cy="18229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3" b="0">
                <a:solidFill>
                  <a:srgbClr val="A9BBC8"/>
                </a:solidFill>
                <a:latin typeface="Microsoft YaHei"/>
                <a:ea typeface="Microsoft YaHei"/>
              </a:rPr>
              <a:t>*DeepSeek 为媒体报道值；同行金额仅作量级参照，&gt;100亿欧元为目标情景。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